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4"/>
  </p:notesMasterIdLst>
  <p:sldIdLst>
    <p:sldId id="256" r:id="rId2"/>
    <p:sldId id="367" r:id="rId3"/>
    <p:sldId id="368" r:id="rId4"/>
    <p:sldId id="369" r:id="rId5"/>
    <p:sldId id="370" r:id="rId6"/>
    <p:sldId id="269" r:id="rId7"/>
    <p:sldId id="270" r:id="rId8"/>
    <p:sldId id="271" r:id="rId9"/>
    <p:sldId id="272" r:id="rId10"/>
    <p:sldId id="273" r:id="rId11"/>
    <p:sldId id="274" r:id="rId12"/>
    <p:sldId id="275" r:id="rId13"/>
    <p:sldId id="276" r:id="rId14"/>
    <p:sldId id="284" r:id="rId15"/>
    <p:sldId id="285" r:id="rId16"/>
    <p:sldId id="286" r:id="rId17"/>
    <p:sldId id="287" r:id="rId18"/>
    <p:sldId id="288" r:id="rId19"/>
    <p:sldId id="289" r:id="rId20"/>
    <p:sldId id="277" r:id="rId21"/>
    <p:sldId id="278" r:id="rId22"/>
    <p:sldId id="279" r:id="rId23"/>
    <p:sldId id="280" r:id="rId24"/>
    <p:sldId id="281" r:id="rId25"/>
    <p:sldId id="282" r:id="rId26"/>
    <p:sldId id="283"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8" r:id="rId65"/>
    <p:sldId id="365"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6" r:id="rId103"/>
  </p:sldIdLst>
  <p:sldSz cx="9144000" cy="6858000" type="overhead"/>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9E89802-B9A3-4DA8-8409-3049162D99B4}">
          <p14:sldIdLst>
            <p14:sldId id="256"/>
            <p14:sldId id="367"/>
            <p14:sldId id="368"/>
            <p14:sldId id="369"/>
            <p14:sldId id="370"/>
            <p14:sldId id="269"/>
            <p14:sldId id="270"/>
            <p14:sldId id="271"/>
            <p14:sldId id="272"/>
            <p14:sldId id="273"/>
            <p14:sldId id="274"/>
            <p14:sldId id="275"/>
            <p14:sldId id="276"/>
            <p14:sldId id="284"/>
            <p14:sldId id="285"/>
            <p14:sldId id="286"/>
            <p14:sldId id="287"/>
            <p14:sldId id="288"/>
            <p14:sldId id="289"/>
            <p14:sldId id="277"/>
            <p14:sldId id="278"/>
            <p14:sldId id="279"/>
            <p14:sldId id="280"/>
            <p14:sldId id="281"/>
            <p14:sldId id="282"/>
            <p14:sldId id="283"/>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8"/>
            <p14:sldId id="365"/>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varScale="1">
        <p:scale>
          <a:sx n="80" d="100"/>
          <a:sy n="80" d="100"/>
        </p:scale>
        <p:origin x="114" y="240"/>
      </p:cViewPr>
      <p:guideLst>
        <p:guide orient="horz" pos="2160"/>
        <p:guide pos="2880"/>
      </p:guideLst>
    </p:cSldViewPr>
  </p:slideViewPr>
  <p:outlineViewPr>
    <p:cViewPr>
      <p:scale>
        <a:sx n="33" d="100"/>
        <a:sy n="33" d="100"/>
      </p:scale>
      <p:origin x="1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214D5A1-048C-42C0-A948-57D08AFC834B}" type="datetimeFigureOut">
              <a:rPr lang="en-US" smtClean="0"/>
              <a:t>7/18/2016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A498A33-37BC-4EE9-89C1-DD779A7F082B}" type="slidenum">
              <a:rPr lang="en-US" smtClean="0"/>
              <a:t>‹#›</a:t>
            </a:fld>
            <a:endParaRPr lang="en-US"/>
          </a:p>
        </p:txBody>
      </p:sp>
    </p:spTree>
    <p:extLst>
      <p:ext uri="{BB962C8B-B14F-4D97-AF65-F5344CB8AC3E}">
        <p14:creationId xmlns:p14="http://schemas.microsoft.com/office/powerpoint/2010/main" val="362899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98A33-37BC-4EE9-89C1-DD779A7F082B}" type="slidenum">
              <a:rPr lang="en-US" smtClean="0"/>
              <a:t>34</a:t>
            </a:fld>
            <a:endParaRPr lang="en-US"/>
          </a:p>
        </p:txBody>
      </p:sp>
    </p:spTree>
    <p:extLst>
      <p:ext uri="{BB962C8B-B14F-4D97-AF65-F5344CB8AC3E}">
        <p14:creationId xmlns:p14="http://schemas.microsoft.com/office/powerpoint/2010/main" val="218319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498A33-37BC-4EE9-89C1-DD779A7F082B}" type="slidenum">
              <a:rPr lang="en-US" smtClean="0"/>
              <a:t>102</a:t>
            </a:fld>
            <a:endParaRPr lang="en-US"/>
          </a:p>
        </p:txBody>
      </p:sp>
    </p:spTree>
    <p:extLst>
      <p:ext uri="{BB962C8B-B14F-4D97-AF65-F5344CB8AC3E}">
        <p14:creationId xmlns:p14="http://schemas.microsoft.com/office/powerpoint/2010/main" val="1915034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B4A3A-B7F8-4BC6-9D99-7DD2D12661EB}"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48571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B4A3A-B7F8-4BC6-9D99-7DD2D12661EB}"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404012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B4A3A-B7F8-4BC6-9D99-7DD2D12661EB}"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225892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B4A3A-B7F8-4BC6-9D99-7DD2D12661EB}"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1015179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B4A3A-B7F8-4BC6-9D99-7DD2D12661EB}"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68752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B4A3A-B7F8-4BC6-9D99-7DD2D12661EB}"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34029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CB4A3A-B7F8-4BC6-9D99-7DD2D12661EB}"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24061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CB4A3A-B7F8-4BC6-9D99-7DD2D12661EB}"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93538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B4A3A-B7F8-4BC6-9D99-7DD2D12661EB}"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107778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B4A3A-B7F8-4BC6-9D99-7DD2D12661EB}"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119695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B4A3A-B7F8-4BC6-9D99-7DD2D12661EB}"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47945-F6A4-4DE9-A970-9DA1E508E072}" type="slidenum">
              <a:rPr lang="en-US" smtClean="0"/>
              <a:t>‹#›</a:t>
            </a:fld>
            <a:endParaRPr lang="en-US"/>
          </a:p>
        </p:txBody>
      </p:sp>
    </p:spTree>
    <p:extLst>
      <p:ext uri="{BB962C8B-B14F-4D97-AF65-F5344CB8AC3E}">
        <p14:creationId xmlns:p14="http://schemas.microsoft.com/office/powerpoint/2010/main" val="102492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B4A3A-B7F8-4BC6-9D99-7DD2D12661EB}" type="datetimeFigureOut">
              <a:rPr lang="en-US" smtClean="0"/>
              <a:t>7/18/2016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47945-F6A4-4DE9-A970-9DA1E508E072}" type="slidenum">
              <a:rPr lang="en-US" smtClean="0"/>
              <a:t>‹#›</a:t>
            </a:fld>
            <a:endParaRPr lang="en-US"/>
          </a:p>
        </p:txBody>
      </p:sp>
    </p:spTree>
    <p:extLst>
      <p:ext uri="{BB962C8B-B14F-4D97-AF65-F5344CB8AC3E}">
        <p14:creationId xmlns:p14="http://schemas.microsoft.com/office/powerpoint/2010/main" val="1888252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Texas Jurisprudence and </a:t>
            </a:r>
            <a:br>
              <a:rPr lang="en-US" dirty="0" smtClean="0"/>
            </a:br>
            <a:r>
              <a:rPr lang="en-US" dirty="0" smtClean="0"/>
              <a:t>Ethics </a:t>
            </a:r>
            <a:endParaRPr lang="en-US" dirty="0"/>
          </a:p>
        </p:txBody>
      </p:sp>
    </p:spTree>
    <p:extLst>
      <p:ext uri="{BB962C8B-B14F-4D97-AF65-F5344CB8AC3E}">
        <p14:creationId xmlns:p14="http://schemas.microsoft.com/office/powerpoint/2010/main" val="26460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Board of Nursing Responsibilities and Services</a:t>
            </a:r>
            <a:endParaRPr lang="en-US" dirty="0"/>
          </a:p>
        </p:txBody>
      </p:sp>
      <p:sp>
        <p:nvSpPr>
          <p:cNvPr id="3" name="Content Placeholder 2"/>
          <p:cNvSpPr>
            <a:spLocks noGrp="1"/>
          </p:cNvSpPr>
          <p:nvPr>
            <p:ph idx="1"/>
          </p:nvPr>
        </p:nvSpPr>
        <p:spPr/>
        <p:txBody>
          <a:bodyPr/>
          <a:lstStyle/>
          <a:p>
            <a:r>
              <a:rPr lang="en-US" dirty="0" smtClean="0"/>
              <a:t>Licensing qualified practitioners</a:t>
            </a:r>
          </a:p>
          <a:p>
            <a:r>
              <a:rPr lang="en-US" dirty="0" smtClean="0"/>
              <a:t>Enforcement- investigating violations of the NPA and initiating appropriate legal actions when necessary</a:t>
            </a:r>
          </a:p>
          <a:p>
            <a:r>
              <a:rPr lang="en-US" dirty="0" smtClean="0"/>
              <a:t>Establishing minimum standards for educational programs</a:t>
            </a:r>
            <a:endParaRPr lang="en-US" dirty="0"/>
          </a:p>
        </p:txBody>
      </p:sp>
    </p:spTree>
    <p:extLst>
      <p:ext uri="{BB962C8B-B14F-4D97-AF65-F5344CB8AC3E}">
        <p14:creationId xmlns:p14="http://schemas.microsoft.com/office/powerpoint/2010/main" val="37214375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Disciplinary </a:t>
            </a:r>
            <a:r>
              <a:rPr lang="en-US" b="1" dirty="0"/>
              <a:t>Action by the BON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Submit </a:t>
            </a:r>
            <a:r>
              <a:rPr lang="en-US" dirty="0"/>
              <a:t>to care, counseling or treatment designated by the Board; </a:t>
            </a:r>
          </a:p>
          <a:p>
            <a:r>
              <a:rPr lang="en-US" dirty="0" smtClean="0"/>
              <a:t>Participate </a:t>
            </a:r>
            <a:r>
              <a:rPr lang="en-US" dirty="0"/>
              <a:t>in a program of education or counseling, including remedial education; </a:t>
            </a:r>
          </a:p>
          <a:p>
            <a:r>
              <a:rPr lang="en-US" dirty="0" smtClean="0"/>
              <a:t>Practice </a:t>
            </a:r>
            <a:r>
              <a:rPr lang="en-US" dirty="0"/>
              <a:t>for a specified period of time under the direction of an RN or VN designated by the Board; </a:t>
            </a:r>
          </a:p>
          <a:p>
            <a:r>
              <a:rPr lang="en-US" dirty="0" smtClean="0"/>
              <a:t>Perform </a:t>
            </a:r>
            <a:r>
              <a:rPr lang="en-US" dirty="0"/>
              <a:t>public service the Board considers appropriate; </a:t>
            </a:r>
          </a:p>
          <a:p>
            <a:r>
              <a:rPr lang="en-US" dirty="0" smtClean="0"/>
              <a:t>Abstain </a:t>
            </a:r>
            <a:r>
              <a:rPr lang="en-US" dirty="0"/>
              <a:t>from the consumption of alcohol or the use of drugs and submit to random periodic drug screens; </a:t>
            </a:r>
          </a:p>
          <a:p>
            <a:endParaRPr lang="en-US" dirty="0"/>
          </a:p>
        </p:txBody>
      </p:sp>
    </p:spTree>
    <p:extLst>
      <p:ext uri="{BB962C8B-B14F-4D97-AF65-F5344CB8AC3E}">
        <p14:creationId xmlns:p14="http://schemas.microsoft.com/office/powerpoint/2010/main" val="129501114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Disciplinary </a:t>
            </a:r>
            <a:r>
              <a:rPr lang="en-US" b="1" dirty="0"/>
              <a:t>Action by the BON (</a:t>
            </a:r>
            <a:r>
              <a:rPr lang="en-US" b="1"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Accept </a:t>
            </a:r>
            <a:r>
              <a:rPr lang="en-US" dirty="0"/>
              <a:t>a voluntary surrender of a license; </a:t>
            </a:r>
          </a:p>
          <a:p>
            <a:r>
              <a:rPr lang="en-US" dirty="0" smtClean="0"/>
              <a:t>Impose </a:t>
            </a:r>
            <a:r>
              <a:rPr lang="en-US" dirty="0"/>
              <a:t>conditions for reinstatement of a license if the license has been revoked, suspended, or voluntarily surrendered; </a:t>
            </a:r>
          </a:p>
          <a:p>
            <a:r>
              <a:rPr lang="en-US" dirty="0" smtClean="0"/>
              <a:t>Place </a:t>
            </a:r>
            <a:r>
              <a:rPr lang="en-US" dirty="0"/>
              <a:t>a probationary status on a license; </a:t>
            </a:r>
          </a:p>
          <a:p>
            <a:r>
              <a:rPr lang="en-US" dirty="0" smtClean="0"/>
              <a:t>Order </a:t>
            </a:r>
            <a:r>
              <a:rPr lang="en-US" dirty="0"/>
              <a:t>a licensee to pay a refund to a consumer; </a:t>
            </a:r>
          </a:p>
          <a:p>
            <a:r>
              <a:rPr lang="en-US" dirty="0" smtClean="0"/>
              <a:t>Issue </a:t>
            </a:r>
            <a:r>
              <a:rPr lang="en-US" dirty="0"/>
              <a:t>an emergency “cease and desist” order; and </a:t>
            </a:r>
          </a:p>
          <a:p>
            <a:r>
              <a:rPr lang="en-US" dirty="0" smtClean="0"/>
              <a:t>Enjoin </a:t>
            </a:r>
            <a:r>
              <a:rPr lang="en-US" dirty="0"/>
              <a:t>a violation of the Nursing Practice Act or Board rule </a:t>
            </a:r>
          </a:p>
          <a:p>
            <a:endParaRPr lang="en-US" dirty="0"/>
          </a:p>
        </p:txBody>
      </p:sp>
    </p:spTree>
    <p:extLst>
      <p:ext uri="{BB962C8B-B14F-4D97-AF65-F5344CB8AC3E}">
        <p14:creationId xmlns:p14="http://schemas.microsoft.com/office/powerpoint/2010/main" val="13896118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Presentation Written by:</a:t>
            </a:r>
            <a:endParaRPr lang="en-US" dirty="0"/>
          </a:p>
        </p:txBody>
      </p:sp>
      <p:sp>
        <p:nvSpPr>
          <p:cNvPr id="3" name="Content Placeholder 2"/>
          <p:cNvSpPr>
            <a:spLocks noGrp="1"/>
          </p:cNvSpPr>
          <p:nvPr>
            <p:ph idx="1"/>
          </p:nvPr>
        </p:nvSpPr>
        <p:spPr/>
        <p:txBody>
          <a:bodyPr/>
          <a:lstStyle/>
          <a:p>
            <a:pPr marL="0" indent="0" algn="ctr">
              <a:buNone/>
            </a:pPr>
            <a:r>
              <a:rPr lang="en-US" dirty="0" smtClean="0"/>
              <a:t>David </a:t>
            </a:r>
            <a:r>
              <a:rPr lang="en-US" dirty="0"/>
              <a:t>Marshall, JD, DNP, RN, CENP, NEA-BC </a:t>
            </a:r>
          </a:p>
          <a:p>
            <a:pPr marL="0" indent="0" algn="ctr">
              <a:buNone/>
            </a:pPr>
            <a:r>
              <a:rPr lang="en-US" dirty="0"/>
              <a:t>UTMB Health </a:t>
            </a:r>
          </a:p>
          <a:p>
            <a:pPr marL="0" indent="0" algn="ctr">
              <a:buNone/>
            </a:pPr>
            <a:r>
              <a:rPr lang="en-US" dirty="0"/>
              <a:t>dmarshal@utmb.edu </a:t>
            </a:r>
          </a:p>
          <a:p>
            <a:pPr marL="0" indent="0" algn="ctr">
              <a:buNone/>
            </a:pPr>
            <a:r>
              <a:rPr lang="en-US" dirty="0"/>
              <a:t>(409) </a:t>
            </a:r>
            <a:r>
              <a:rPr lang="en-US" dirty="0" smtClean="0"/>
              <a:t>772-4104</a:t>
            </a:r>
          </a:p>
          <a:p>
            <a:pPr marL="0" indent="0" algn="ctr">
              <a:buNone/>
            </a:pPr>
            <a:r>
              <a:rPr lang="en-US" dirty="0" smtClean="0"/>
              <a:t>Edited and changed by </a:t>
            </a:r>
          </a:p>
          <a:p>
            <a:pPr marL="0" indent="0" algn="ctr">
              <a:buNone/>
            </a:pPr>
            <a:r>
              <a:rPr lang="en-US" dirty="0" smtClean="0"/>
              <a:t>Susan Strong RN, BPS</a:t>
            </a:r>
          </a:p>
          <a:p>
            <a:pPr marL="0" indent="0" algn="ctr">
              <a:buNone/>
            </a:pPr>
            <a:r>
              <a:rPr lang="en-US" dirty="0" smtClean="0"/>
              <a:t>sstrong@wisd.us</a:t>
            </a:r>
            <a:endParaRPr lang="en-US" dirty="0"/>
          </a:p>
        </p:txBody>
      </p:sp>
    </p:spTree>
    <p:extLst>
      <p:ext uri="{BB962C8B-B14F-4D97-AF65-F5344CB8AC3E}">
        <p14:creationId xmlns:p14="http://schemas.microsoft.com/office/powerpoint/2010/main" val="327236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Board of Nursing Mission Statement</a:t>
            </a:r>
            <a:endParaRPr lang="en-US" dirty="0"/>
          </a:p>
        </p:txBody>
      </p:sp>
      <p:sp>
        <p:nvSpPr>
          <p:cNvPr id="3" name="Content Placeholder 2"/>
          <p:cNvSpPr>
            <a:spLocks noGrp="1"/>
          </p:cNvSpPr>
          <p:nvPr>
            <p:ph idx="1"/>
          </p:nvPr>
        </p:nvSpPr>
        <p:spPr/>
        <p:txBody>
          <a:bodyPr/>
          <a:lstStyle/>
          <a:p>
            <a:r>
              <a:rPr lang="en-US" dirty="0" smtClean="0"/>
              <a:t>To protect and promote the welfare of the people of Texas to ensure that each person holding a license as a nurse in the State of Texas is competent to practice safely</a:t>
            </a:r>
            <a:endParaRPr lang="en-US" dirty="0"/>
          </a:p>
        </p:txBody>
      </p:sp>
    </p:spTree>
    <p:extLst>
      <p:ext uri="{BB962C8B-B14F-4D97-AF65-F5344CB8AC3E}">
        <p14:creationId xmlns:p14="http://schemas.microsoft.com/office/powerpoint/2010/main" val="1075598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 Mission fulfilled through</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r>
              <a:rPr lang="en-US" dirty="0" smtClean="0"/>
              <a:t>The regulations of the practice of nursing and</a:t>
            </a:r>
          </a:p>
          <a:p>
            <a:pPr marL="514350" indent="-514350">
              <a:buFont typeface="+mj-lt"/>
              <a:buAutoNum type="arabicPeriod"/>
            </a:pPr>
            <a:endParaRPr lang="en-US" dirty="0" smtClean="0"/>
          </a:p>
          <a:p>
            <a:pPr marL="514350" indent="-514350">
              <a:buFont typeface="+mj-lt"/>
              <a:buAutoNum type="arabicPeriod"/>
            </a:pPr>
            <a:r>
              <a:rPr lang="en-US" dirty="0" smtClean="0"/>
              <a:t>The approval of nursing education programs</a:t>
            </a:r>
            <a:endParaRPr lang="en-US" dirty="0"/>
          </a:p>
        </p:txBody>
      </p:sp>
    </p:spTree>
    <p:extLst>
      <p:ext uri="{BB962C8B-B14F-4D97-AF65-F5344CB8AC3E}">
        <p14:creationId xmlns:p14="http://schemas.microsoft.com/office/powerpoint/2010/main" val="2469656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BON Website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600" y="1676400"/>
            <a:ext cx="2247900"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743200" y="4732139"/>
            <a:ext cx="4572000" cy="800219"/>
          </a:xfrm>
          <a:prstGeom prst="rect">
            <a:avLst/>
          </a:prstGeom>
        </p:spPr>
        <p:txBody>
          <a:bodyPr>
            <a:spAutoFit/>
          </a:bodyPr>
          <a:lstStyle/>
          <a:p>
            <a:endParaRPr lang="en-US" dirty="0"/>
          </a:p>
          <a:p>
            <a:r>
              <a:rPr lang="en-US" sz="2800" dirty="0">
                <a:latin typeface="Arial" panose="020B0604020202020204" pitchFamily="34" charset="0"/>
                <a:cs typeface="Arial" panose="020B0604020202020204" pitchFamily="34" charset="0"/>
              </a:rPr>
              <a:t>http</a:t>
            </a:r>
            <a:r>
              <a:rPr lang="en-US" dirty="0"/>
              <a:t>://www.bon.texas.gov </a:t>
            </a:r>
          </a:p>
        </p:txBody>
      </p:sp>
    </p:spTree>
    <p:extLst>
      <p:ext uri="{BB962C8B-B14F-4D97-AF65-F5344CB8AC3E}">
        <p14:creationId xmlns:p14="http://schemas.microsoft.com/office/powerpoint/2010/main" val="426321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BON consists of 13 Members</a:t>
            </a:r>
            <a:endParaRPr lang="en-US" dirty="0"/>
          </a:p>
        </p:txBody>
      </p:sp>
      <p:sp>
        <p:nvSpPr>
          <p:cNvPr id="5" name="Content Placeholder 4"/>
          <p:cNvSpPr>
            <a:spLocks noGrp="1"/>
          </p:cNvSpPr>
          <p:nvPr>
            <p:ph idx="1"/>
          </p:nvPr>
        </p:nvSpPr>
        <p:spPr>
          <a:xfrm>
            <a:off x="457200" y="1600200"/>
            <a:ext cx="8229600" cy="4031873"/>
          </a:xfrm>
          <a:prstGeom prst="rect">
            <a:avLst/>
          </a:prstGeom>
        </p:spPr>
        <p:txBody>
          <a:bodyPr>
            <a:spAutoFit/>
          </a:bodyPr>
          <a:lstStyle/>
          <a:p>
            <a:pPr marL="0" indent="0">
              <a:buNone/>
            </a:pPr>
            <a:r>
              <a:rPr lang="en-US" dirty="0" smtClean="0"/>
              <a:t>6 </a:t>
            </a:r>
            <a:r>
              <a:rPr lang="en-US" dirty="0"/>
              <a:t>members including:</a:t>
            </a:r>
          </a:p>
          <a:p>
            <a:pPr marL="914400" lvl="1" indent="-514350">
              <a:buFont typeface="+mj-lt"/>
              <a:buAutoNum type="alphaLcParenR"/>
            </a:pPr>
            <a:r>
              <a:rPr lang="en-US" dirty="0"/>
              <a:t>One advanced practice nurse</a:t>
            </a:r>
          </a:p>
          <a:p>
            <a:pPr marL="914400" lvl="1" indent="-514350">
              <a:buFont typeface="+mj-lt"/>
              <a:buAutoNum type="alphaLcParenR"/>
            </a:pPr>
            <a:endParaRPr lang="en-US" dirty="0"/>
          </a:p>
          <a:p>
            <a:pPr marL="914400" lvl="1" indent="-514350">
              <a:buFont typeface="+mj-lt"/>
              <a:buAutoNum type="alphaLcParenR"/>
            </a:pPr>
            <a:r>
              <a:rPr lang="en-US" dirty="0"/>
              <a:t>Two registered nurses who are not advanced practice nurses or members of a nurse faculty</a:t>
            </a:r>
          </a:p>
          <a:p>
            <a:pPr marL="914400" lvl="1" indent="-514350">
              <a:buFont typeface="+mj-lt"/>
              <a:buAutoNum type="alphaLcParenR"/>
            </a:pPr>
            <a:endParaRPr lang="en-US" dirty="0"/>
          </a:p>
          <a:p>
            <a:pPr marL="914400" lvl="1" indent="-514350">
              <a:buFont typeface="+mj-lt"/>
              <a:buAutoNum type="alphaLcParenR"/>
            </a:pPr>
            <a:r>
              <a:rPr lang="en-US" dirty="0"/>
              <a:t>Three vocational nurses who are not a member of nurse faculty.</a:t>
            </a:r>
          </a:p>
        </p:txBody>
      </p:sp>
    </p:spTree>
    <p:extLst>
      <p:ext uri="{BB962C8B-B14F-4D97-AF65-F5344CB8AC3E}">
        <p14:creationId xmlns:p14="http://schemas.microsoft.com/office/powerpoint/2010/main" val="331802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BON consists of 13 Members</a:t>
            </a:r>
            <a:endParaRPr lang="en-US"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dirty="0">
                <a:latin typeface="Arial" panose="020B0604020202020204" pitchFamily="34" charset="0"/>
                <a:cs typeface="Arial" panose="020B0604020202020204" pitchFamily="34" charset="0"/>
              </a:rPr>
              <a:t>3 members who are faculty members of a nursing school</a:t>
            </a:r>
          </a:p>
          <a:p>
            <a:endParaRPr lang="en-US"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One is a member of the faculty of a baccalaureate program that prepares students to become registered nurses</a:t>
            </a:r>
          </a:p>
          <a:p>
            <a:pPr marL="0" lvl="0" indent="0">
              <a:buNone/>
            </a:pPr>
            <a:endParaRPr lang="en-US"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One is a member of the faculty of a associates degree  program that prepares students to become registered nurses</a:t>
            </a:r>
          </a:p>
          <a:p>
            <a:pPr marL="0" lvl="0" indent="0">
              <a:buNone/>
            </a:pPr>
            <a:endParaRPr lang="en-US" dirty="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One is a member of the faculty of a program that prepares students to become vocational  nurses</a:t>
            </a:r>
          </a:p>
          <a:p>
            <a:pPr marL="0" indent="0">
              <a:buNone/>
            </a:pPr>
            <a:endParaRPr lang="en-US" dirty="0"/>
          </a:p>
        </p:txBody>
      </p:sp>
    </p:spTree>
    <p:extLst>
      <p:ext uri="{BB962C8B-B14F-4D97-AF65-F5344CB8AC3E}">
        <p14:creationId xmlns:p14="http://schemas.microsoft.com/office/powerpoint/2010/main" val="240618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BON consists of 13 Members</a:t>
            </a:r>
          </a:p>
        </p:txBody>
      </p:sp>
      <p:sp>
        <p:nvSpPr>
          <p:cNvPr id="3" name="Content Placeholder 2"/>
          <p:cNvSpPr>
            <a:spLocks noGrp="1"/>
          </p:cNvSpPr>
          <p:nvPr>
            <p:ph idx="1"/>
          </p:nvPr>
        </p:nvSpPr>
        <p:spPr/>
        <p:txBody>
          <a:bodyPr>
            <a:normAutofit fontScale="85000" lnSpcReduction="20000"/>
          </a:bodyPr>
          <a:lstStyle/>
          <a:p>
            <a:pPr marL="0" indent="0">
              <a:buNone/>
            </a:pPr>
            <a:r>
              <a:rPr lang="en-US" sz="2000" b="1" dirty="0">
                <a:latin typeface="Arial" panose="020B0604020202020204" pitchFamily="34" charset="0"/>
                <a:cs typeface="Arial" panose="020B0604020202020204" pitchFamily="34" charset="0"/>
              </a:rPr>
              <a:t>Four members that represent the public</a:t>
            </a:r>
          </a:p>
          <a:p>
            <a:pPr marL="0" lvl="0" indent="0">
              <a:buNone/>
            </a:pPr>
            <a:r>
              <a:rPr lang="en-US" sz="2000" dirty="0">
                <a:latin typeface="Arial" panose="020B0604020202020204" pitchFamily="34" charset="0"/>
                <a:cs typeface="Arial" panose="020B0604020202020204" pitchFamily="34" charset="0"/>
              </a:rPr>
              <a:t>Appointments to the  Board are made without regards to race, color, disability, sex, religion, age, or national origin </a:t>
            </a:r>
            <a:r>
              <a:rPr lang="en-US" sz="2000" dirty="0" smtClean="0">
                <a:latin typeface="Arial" panose="020B0604020202020204" pitchFamily="34" charset="0"/>
                <a:cs typeface="Arial" panose="020B0604020202020204" pitchFamily="34" charset="0"/>
              </a:rPr>
              <a:t>of </a:t>
            </a:r>
            <a:r>
              <a:rPr lang="en-US" sz="2000" dirty="0">
                <a:latin typeface="Arial" panose="020B0604020202020204" pitchFamily="34" charset="0"/>
                <a:cs typeface="Arial" panose="020B0604020202020204" pitchFamily="34" charset="0"/>
              </a:rPr>
              <a:t>the person being appointed</a:t>
            </a:r>
          </a:p>
          <a:p>
            <a:pPr lvl="0"/>
            <a:endParaRPr lang="en-US" sz="2000" dirty="0">
              <a:latin typeface="Arial" panose="020B0604020202020204" pitchFamily="34" charset="0"/>
              <a:cs typeface="Arial" panose="020B0604020202020204" pitchFamily="34" charset="0"/>
            </a:endParaRPr>
          </a:p>
          <a:p>
            <a:pPr marL="0" lvl="0" indent="0">
              <a:buNone/>
            </a:pPr>
            <a:r>
              <a:rPr lang="en-US" sz="2000" dirty="0">
                <a:latin typeface="Arial" panose="020B0604020202020204" pitchFamily="34" charset="0"/>
                <a:cs typeface="Arial" panose="020B0604020202020204" pitchFamily="34" charset="0"/>
              </a:rPr>
              <a:t>Member Eligibility</a:t>
            </a:r>
          </a:p>
          <a:p>
            <a:pPr lvl="0"/>
            <a:endParaRPr lang="en-US" sz="2000" dirty="0">
              <a:latin typeface="Arial" panose="020B0604020202020204" pitchFamily="34" charset="0"/>
              <a:cs typeface="Arial" panose="020B0604020202020204" pitchFamily="34" charset="0"/>
            </a:endParaRPr>
          </a:p>
          <a:p>
            <a:pPr lvl="0"/>
            <a:r>
              <a:rPr lang="en-US" sz="2000" dirty="0">
                <a:latin typeface="Arial" panose="020B0604020202020204" pitchFamily="34" charset="0"/>
                <a:cs typeface="Arial" panose="020B0604020202020204" pitchFamily="34" charset="0"/>
              </a:rPr>
              <a:t>A person is only eligible for appointment as a registered nurse of vocational nurse if they have been practicing nursing in the role for which the member was appointed for three of the five years preceding the appointment</a:t>
            </a:r>
          </a:p>
          <a:p>
            <a:pPr lvl="0"/>
            <a:endParaRPr lang="en-US" sz="2000" dirty="0">
              <a:latin typeface="Arial" panose="020B0604020202020204" pitchFamily="34" charset="0"/>
              <a:cs typeface="Arial" panose="020B0604020202020204" pitchFamily="34" charset="0"/>
            </a:endParaRPr>
          </a:p>
          <a:p>
            <a:pPr lvl="0"/>
            <a:r>
              <a:rPr lang="en-US" sz="2000" dirty="0">
                <a:latin typeface="Arial" panose="020B0604020202020204" pitchFamily="34" charset="0"/>
                <a:cs typeface="Arial" panose="020B0604020202020204" pitchFamily="34" charset="0"/>
              </a:rPr>
              <a:t>A person is not eligible for appointment if they or their spouse is:</a:t>
            </a:r>
          </a:p>
          <a:p>
            <a:pPr marL="914400" lvl="1" indent="-457200">
              <a:buFont typeface="+mj-lt"/>
              <a:buAutoNum type="alphaLcParenR"/>
            </a:pPr>
            <a:r>
              <a:rPr lang="en-US" sz="2000" dirty="0">
                <a:latin typeface="Arial" panose="020B0604020202020204" pitchFamily="34" charset="0"/>
                <a:cs typeface="Arial" panose="020B0604020202020204" pitchFamily="34" charset="0"/>
              </a:rPr>
              <a:t>Registered, licensed or certified by a occupational regulatory agency in the field of healthcare</a:t>
            </a:r>
          </a:p>
          <a:p>
            <a:pPr marL="914400" lvl="1" indent="-457200">
              <a:buFont typeface="+mj-lt"/>
              <a:buAutoNum type="alphaLcParenR"/>
            </a:pPr>
            <a:r>
              <a:rPr lang="en-US" sz="2000" dirty="0">
                <a:latin typeface="Arial" panose="020B0604020202020204" pitchFamily="34" charset="0"/>
                <a:cs typeface="Arial" panose="020B0604020202020204" pitchFamily="34" charset="0"/>
              </a:rPr>
              <a:t>Is employed or participates in the management of a business entity or organization that: Provides healthcare services</a:t>
            </a:r>
          </a:p>
          <a:p>
            <a:pPr lvl="1"/>
            <a:r>
              <a:rPr lang="en-US" sz="2000" dirty="0">
                <a:latin typeface="Arial" panose="020B0604020202020204" pitchFamily="34" charset="0"/>
                <a:cs typeface="Arial" panose="020B0604020202020204" pitchFamily="34" charset="0"/>
              </a:rPr>
              <a:t>	Sells, manufactures, or distributes health care supplies or 	equipment is regulated or receives money from the board</a:t>
            </a:r>
          </a:p>
          <a:p>
            <a:pPr lvl="0"/>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78598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BON consists of 13 Members</a:t>
            </a:r>
            <a:br>
              <a:rPr lang="en-US" dirty="0"/>
            </a:br>
            <a:endParaRPr lang="en-US" dirty="0"/>
          </a:p>
        </p:txBody>
      </p:sp>
      <p:sp>
        <p:nvSpPr>
          <p:cNvPr id="3" name="Content Placeholder 2"/>
          <p:cNvSpPr>
            <a:spLocks noGrp="1"/>
          </p:cNvSpPr>
          <p:nvPr>
            <p:ph idx="1"/>
          </p:nvPr>
        </p:nvSpPr>
        <p:spPr>
          <a:xfrm>
            <a:off x="457200" y="1143000"/>
            <a:ext cx="8229600" cy="5257800"/>
          </a:xfrm>
        </p:spPr>
        <p:txBody>
          <a:bodyPr>
            <a:normAutofit fontScale="40000" lnSpcReduction="20000"/>
          </a:bodyPr>
          <a:lstStyle/>
          <a:p>
            <a:pPr marL="0" lvl="0" indent="0">
              <a:buNone/>
            </a:pPr>
            <a:r>
              <a:rPr lang="en-US" sz="3800" b="1" dirty="0">
                <a:latin typeface="Calibri" panose="020F0502020204030204" pitchFamily="34" charset="0"/>
                <a:cs typeface="Arial" panose="020B0604020202020204" pitchFamily="34" charset="0"/>
              </a:rPr>
              <a:t>Member Eligibility</a:t>
            </a:r>
          </a:p>
          <a:p>
            <a:pPr lvl="0"/>
            <a:r>
              <a:rPr lang="en-US" sz="3800" dirty="0">
                <a:latin typeface="Calibri" panose="020F0502020204030204" pitchFamily="34" charset="0"/>
                <a:cs typeface="Arial" panose="020B0604020202020204" pitchFamily="34" charset="0"/>
              </a:rPr>
              <a:t>A person is only eligible for appointment as a registered nurse of vocational nurse if they have been practicing nursing in the role for which the member was appointed for three of the five years preceding the appointment</a:t>
            </a:r>
          </a:p>
          <a:p>
            <a:pPr lvl="0"/>
            <a:endParaRPr lang="en-US" sz="3800" dirty="0">
              <a:latin typeface="Calibri" panose="020F0502020204030204" pitchFamily="34" charset="0"/>
              <a:cs typeface="Arial" panose="020B0604020202020204" pitchFamily="34" charset="0"/>
            </a:endParaRPr>
          </a:p>
          <a:p>
            <a:pPr lvl="0"/>
            <a:r>
              <a:rPr lang="en-US" sz="3800" b="1" dirty="0">
                <a:latin typeface="Calibri" panose="020F0502020204030204" pitchFamily="34" charset="0"/>
                <a:cs typeface="Arial" panose="020B0604020202020204" pitchFamily="34" charset="0"/>
              </a:rPr>
              <a:t>A person is not eligible for appointment if they or their spouse is:</a:t>
            </a:r>
          </a:p>
          <a:p>
            <a:pPr lvl="0"/>
            <a:endParaRPr lang="en-US" sz="3800" b="1" dirty="0">
              <a:latin typeface="Calibri" panose="020F0502020204030204" pitchFamily="34" charset="0"/>
              <a:cs typeface="Arial" panose="020B0604020202020204" pitchFamily="34" charset="0"/>
            </a:endParaRPr>
          </a:p>
          <a:p>
            <a:pPr lvl="0"/>
            <a:r>
              <a:rPr lang="en-US" sz="3800" dirty="0">
                <a:latin typeface="Calibri" panose="020F0502020204030204" pitchFamily="34" charset="0"/>
                <a:cs typeface="Arial" panose="020B0604020202020204" pitchFamily="34" charset="0"/>
              </a:rPr>
              <a:t>Registered, licensed or certified by a occupational regulatory agency in the field of healthcare</a:t>
            </a:r>
          </a:p>
          <a:p>
            <a:pPr marL="285750" lvl="0" indent="-285750"/>
            <a:r>
              <a:rPr lang="en-US" sz="3800" dirty="0">
                <a:latin typeface="Calibri" panose="020F0502020204030204" pitchFamily="34" charset="0"/>
                <a:cs typeface="Arial" panose="020B0604020202020204" pitchFamily="34" charset="0"/>
              </a:rPr>
              <a:t>Is employed or participates in the management of a business entity or organization that: Provides healthcare services</a:t>
            </a:r>
          </a:p>
          <a:p>
            <a:pPr marL="285750" lvl="0" indent="-285750"/>
            <a:r>
              <a:rPr lang="en-US" sz="3800" dirty="0">
                <a:latin typeface="Calibri" panose="020F0502020204030204" pitchFamily="34" charset="0"/>
                <a:cs typeface="Arial" panose="020B0604020202020204" pitchFamily="34" charset="0"/>
              </a:rPr>
              <a:t>Sells, manufactures, or distributes health care supplies or equipment</a:t>
            </a:r>
          </a:p>
          <a:p>
            <a:pPr marL="285750" lvl="0" indent="-285750"/>
            <a:r>
              <a:rPr lang="en-US" sz="3800" dirty="0">
                <a:latin typeface="Calibri" panose="020F0502020204030204" pitchFamily="34" charset="0"/>
                <a:cs typeface="Arial" panose="020B0604020202020204" pitchFamily="34" charset="0"/>
              </a:rPr>
              <a:t>Is regulated or receives money from the board</a:t>
            </a:r>
          </a:p>
          <a:p>
            <a:pPr marL="285750" lvl="0" indent="-285750"/>
            <a:r>
              <a:rPr lang="en-US" sz="3800" dirty="0">
                <a:latin typeface="Calibri" panose="020F0502020204030204" pitchFamily="34" charset="0"/>
                <a:cs typeface="Arial" panose="020B0604020202020204" pitchFamily="34" charset="0"/>
              </a:rPr>
              <a:t>Owns or controls directly or indirectly more than 10 percent interest in a business or other organization that</a:t>
            </a:r>
            <a:r>
              <a:rPr lang="en-US" sz="3800" dirty="0" smtClean="0">
                <a:latin typeface="Calibri" panose="020F0502020204030204" pitchFamily="34" charset="0"/>
                <a:cs typeface="Arial" panose="020B0604020202020204" pitchFamily="34" charset="0"/>
              </a:rPr>
              <a:t>:</a:t>
            </a:r>
          </a:p>
          <a:p>
            <a:pPr marL="285750" lvl="0" indent="-285750"/>
            <a:endParaRPr lang="en-US" sz="3800" dirty="0">
              <a:latin typeface="Calibri" panose="020F0502020204030204" pitchFamily="34" charset="0"/>
              <a:cs typeface="Arial" panose="020B0604020202020204" pitchFamily="34" charset="0"/>
            </a:endParaRPr>
          </a:p>
          <a:p>
            <a:pPr lvl="1">
              <a:buFont typeface="+mj-lt"/>
              <a:buAutoNum type="alphaLcParenR"/>
            </a:pPr>
            <a:r>
              <a:rPr lang="en-US" sz="3800" dirty="0">
                <a:latin typeface="Calibri" panose="020F0502020204030204" pitchFamily="34" charset="0"/>
                <a:cs typeface="Arial" panose="020B0604020202020204" pitchFamily="34" charset="0"/>
              </a:rPr>
              <a:t>Provides healthcare services</a:t>
            </a:r>
          </a:p>
          <a:p>
            <a:pPr lvl="1">
              <a:buFont typeface="+mj-lt"/>
              <a:buAutoNum type="alphaLcParenR"/>
            </a:pPr>
            <a:r>
              <a:rPr lang="en-US" sz="3800" dirty="0">
                <a:latin typeface="Calibri" panose="020F0502020204030204" pitchFamily="34" charset="0"/>
                <a:cs typeface="Arial" panose="020B0604020202020204" pitchFamily="34" charset="0"/>
              </a:rPr>
              <a:t>Sells, manufactures, or distributes health care supplies or equipment</a:t>
            </a:r>
          </a:p>
          <a:p>
            <a:pPr lvl="1">
              <a:buFont typeface="+mj-lt"/>
              <a:buAutoNum type="alphaLcParenR"/>
            </a:pPr>
            <a:r>
              <a:rPr lang="en-US" sz="3800" dirty="0">
                <a:latin typeface="Calibri" panose="020F0502020204030204" pitchFamily="34" charset="0"/>
                <a:cs typeface="Arial" panose="020B0604020202020204" pitchFamily="34" charset="0"/>
              </a:rPr>
              <a:t>Is regulated or receives money from the board</a:t>
            </a:r>
          </a:p>
          <a:p>
            <a:pPr lvl="1">
              <a:buFont typeface="+mj-lt"/>
              <a:buAutoNum type="alphaLcParenR"/>
            </a:pPr>
            <a:r>
              <a:rPr lang="en-US" sz="3800" dirty="0">
                <a:latin typeface="Calibri" panose="020F0502020204030204" pitchFamily="34" charset="0"/>
                <a:cs typeface="Arial" panose="020B0604020202020204" pitchFamily="34" charset="0"/>
              </a:rPr>
              <a:t>Uses or receives a large amount of goods, services , or funds from the board other than the funds allowed by law for board membership, attendance, or expenses</a:t>
            </a:r>
          </a:p>
          <a:p>
            <a:pPr lvl="1">
              <a:buFont typeface="+mj-lt"/>
              <a:buAutoNum type="alphaLcParenR"/>
            </a:pPr>
            <a:r>
              <a:rPr lang="en-US" sz="3800" dirty="0">
                <a:latin typeface="Calibri" panose="020F0502020204030204" pitchFamily="34" charset="0"/>
                <a:cs typeface="Arial" panose="020B0604020202020204" pitchFamily="34" charset="0"/>
              </a:rPr>
              <a:t>A person may not be a member of the board if they or their spouse are an officer, consultant, of a Texas trade association in healthcare</a:t>
            </a:r>
          </a:p>
          <a:p>
            <a:pPr marL="0" indent="0">
              <a:buNone/>
            </a:pPr>
            <a:endParaRPr lang="en-US" dirty="0"/>
          </a:p>
        </p:txBody>
      </p:sp>
    </p:spTree>
    <p:extLst>
      <p:ext uri="{BB962C8B-B14F-4D97-AF65-F5344CB8AC3E}">
        <p14:creationId xmlns:p14="http://schemas.microsoft.com/office/powerpoint/2010/main" val="3849512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t>
            </a:r>
            <a:endParaRPr lang="en-US" dirty="0"/>
          </a:p>
        </p:txBody>
      </p:sp>
      <p:sp>
        <p:nvSpPr>
          <p:cNvPr id="3" name="Content Placeholder 2"/>
          <p:cNvSpPr>
            <a:spLocks noGrp="1"/>
          </p:cNvSpPr>
          <p:nvPr>
            <p:ph idx="1"/>
          </p:nvPr>
        </p:nvSpPr>
        <p:spPr/>
        <p:txBody>
          <a:bodyPr/>
          <a:lstStyle/>
          <a:p>
            <a:pPr marL="0" lvl="0" indent="0">
              <a:buNone/>
            </a:pPr>
            <a:endParaRPr lang="en-US" b="1" dirty="0"/>
          </a:p>
          <a:p>
            <a:pPr marL="457200" lvl="1" indent="0">
              <a:buNone/>
            </a:pPr>
            <a:endParaRPr lang="en-US" dirty="0" smtClean="0"/>
          </a:p>
          <a:p>
            <a:pPr marL="457200" lvl="1" indent="0">
              <a:buNone/>
            </a:pPr>
            <a:r>
              <a:rPr lang="en-US" dirty="0" smtClean="0"/>
              <a:t>The </a:t>
            </a:r>
            <a:r>
              <a:rPr lang="en-US" dirty="0"/>
              <a:t>members serve a staggered six year term ending  with one third of the members terms ending on January 31 of each  odd numbered year</a:t>
            </a:r>
          </a:p>
          <a:p>
            <a:pPr marL="0" indent="0">
              <a:buNone/>
            </a:pPr>
            <a:endParaRPr lang="en-US" dirty="0"/>
          </a:p>
        </p:txBody>
      </p:sp>
    </p:spTree>
    <p:extLst>
      <p:ext uri="{BB962C8B-B14F-4D97-AF65-F5344CB8AC3E}">
        <p14:creationId xmlns:p14="http://schemas.microsoft.com/office/powerpoint/2010/main" val="3879084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Removal</a:t>
            </a:r>
            <a:endParaRPr lang="en-US" dirty="0"/>
          </a:p>
        </p:txBody>
      </p:sp>
      <p:sp>
        <p:nvSpPr>
          <p:cNvPr id="3" name="Content Placeholder 2"/>
          <p:cNvSpPr>
            <a:spLocks noGrp="1"/>
          </p:cNvSpPr>
          <p:nvPr>
            <p:ph idx="1"/>
          </p:nvPr>
        </p:nvSpPr>
        <p:spPr/>
        <p:txBody>
          <a:bodyPr/>
          <a:lstStyle/>
          <a:p>
            <a:pPr marL="0" lvl="0" indent="0">
              <a:buNone/>
            </a:pPr>
            <a:r>
              <a:rPr lang="en-US" sz="1600" b="1" dirty="0">
                <a:latin typeface="Arial" panose="020B0604020202020204" pitchFamily="34" charset="0"/>
                <a:cs typeface="Arial" panose="020B0604020202020204" pitchFamily="34" charset="0"/>
              </a:rPr>
              <a:t>REASON FOR REMOVAL</a:t>
            </a:r>
          </a:p>
          <a:p>
            <a:pPr lvl="0"/>
            <a:endParaRPr lang="en-US" sz="2000" b="1" dirty="0">
              <a:latin typeface="+mj-lt"/>
              <a:cs typeface="Arial" panose="020B0604020202020204" pitchFamily="34" charset="0"/>
            </a:endParaRP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Does not have time to fulfill their obligation to the board</a:t>
            </a:r>
          </a:p>
          <a:p>
            <a:pPr marL="457200" lvl="1" indent="0">
              <a:buNone/>
            </a:pPr>
            <a:endParaRPr lang="en-US" sz="1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Does not maintain their qualifications to be on the board</a:t>
            </a:r>
          </a:p>
          <a:p>
            <a:pPr lvl="1">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Is ineligible for membership due to previously stated eligibility qualifications</a:t>
            </a:r>
          </a:p>
          <a:p>
            <a:pPr lvl="1">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Due to illness, or disability which does not allow them to participate for a substantial part of members term</a:t>
            </a:r>
          </a:p>
          <a:p>
            <a:pPr lvl="1">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Is absent for more than half of the regularly scheduled board meetings during the calendar year unless a majority of board members have voted an excuse the member</a:t>
            </a:r>
          </a:p>
          <a:p>
            <a:endParaRPr lang="en-US" dirty="0"/>
          </a:p>
        </p:txBody>
      </p:sp>
    </p:spTree>
    <p:extLst>
      <p:ext uri="{BB962C8B-B14F-4D97-AF65-F5344CB8AC3E}">
        <p14:creationId xmlns:p14="http://schemas.microsoft.com/office/powerpoint/2010/main" val="3161010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t>Review </a:t>
            </a:r>
            <a:r>
              <a:rPr lang="en-US" b="1" dirty="0"/>
              <a:t>nurses' duty to provide safe competent care to patients, and Texas Board of Nursing's role in protecting the welfare of the people of Texas </a:t>
            </a:r>
            <a:endParaRPr lang="en-US" dirty="0"/>
          </a:p>
          <a:p>
            <a:r>
              <a:rPr lang="en-US" b="1" dirty="0" smtClean="0"/>
              <a:t>Incorporate </a:t>
            </a:r>
            <a:r>
              <a:rPr lang="en-US" b="1" dirty="0"/>
              <a:t>principles of nursing ethics and professional boundaries in current practice </a:t>
            </a:r>
            <a:endParaRPr lang="en-US" dirty="0"/>
          </a:p>
          <a:p>
            <a:r>
              <a:rPr lang="en-US" b="1" dirty="0" smtClean="0"/>
              <a:t>Integrate </a:t>
            </a:r>
            <a:r>
              <a:rPr lang="en-US" b="1" dirty="0"/>
              <a:t>Standards for Nursing Practice in current practice and distinguish two types of peer review </a:t>
            </a:r>
            <a:endParaRPr lang="en-US" dirty="0"/>
          </a:p>
        </p:txBody>
      </p:sp>
    </p:spTree>
    <p:extLst>
      <p:ext uri="{BB962C8B-B14F-4D97-AF65-F5344CB8AC3E}">
        <p14:creationId xmlns:p14="http://schemas.microsoft.com/office/powerpoint/2010/main" val="2769528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Licensure Required</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	A </a:t>
            </a:r>
            <a:r>
              <a:rPr lang="en-US" dirty="0"/>
              <a:t>person may not practice or offer to </a:t>
            </a:r>
            <a:r>
              <a:rPr lang="en-US" dirty="0" smtClean="0"/>
              <a:t>		practice </a:t>
            </a:r>
            <a:r>
              <a:rPr lang="en-US" dirty="0"/>
              <a:t>professional nursing or vocational </a:t>
            </a:r>
            <a:r>
              <a:rPr lang="en-US" dirty="0" smtClean="0"/>
              <a:t>	nursing </a:t>
            </a:r>
            <a:r>
              <a:rPr lang="en-US" dirty="0"/>
              <a:t>in this state unless the person is </a:t>
            </a:r>
            <a:r>
              <a:rPr lang="en-US" dirty="0" smtClean="0"/>
              <a:t>	licensed </a:t>
            </a:r>
            <a:r>
              <a:rPr lang="en-US" dirty="0"/>
              <a:t>[NPA § 301.251] </a:t>
            </a:r>
            <a:endParaRPr lang="en-US" dirty="0" smtClean="0"/>
          </a:p>
          <a:p>
            <a:pPr marL="0" indent="0">
              <a:buNone/>
            </a:pPr>
            <a:endParaRPr lang="en-US" dirty="0"/>
          </a:p>
          <a:p>
            <a:pPr marL="0" indent="0">
              <a:buNone/>
            </a:pPr>
            <a:r>
              <a:rPr lang="en-US" b="1" dirty="0" smtClean="0"/>
              <a:t>This </a:t>
            </a:r>
            <a:r>
              <a:rPr lang="en-US" b="1" dirty="0"/>
              <a:t>section of the NPA establishes the NPA as a practice control act for RNs and LVNs </a:t>
            </a:r>
            <a:endParaRPr lang="en-US" dirty="0"/>
          </a:p>
          <a:p>
            <a:endParaRPr lang="en-US" dirty="0"/>
          </a:p>
        </p:txBody>
      </p:sp>
    </p:spTree>
    <p:extLst>
      <p:ext uri="{BB962C8B-B14F-4D97-AF65-F5344CB8AC3E}">
        <p14:creationId xmlns:p14="http://schemas.microsoft.com/office/powerpoint/2010/main" val="3353198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Title</a:t>
            </a:r>
            <a:endParaRPr lang="en-US" dirty="0"/>
          </a:p>
        </p:txBody>
      </p:sp>
      <p:sp>
        <p:nvSpPr>
          <p:cNvPr id="3" name="Content Placeholder 2"/>
          <p:cNvSpPr>
            <a:spLocks noGrp="1"/>
          </p:cNvSpPr>
          <p:nvPr>
            <p:ph idx="1"/>
          </p:nvPr>
        </p:nvSpPr>
        <p:spPr/>
        <p:txBody>
          <a:bodyPr/>
          <a:lstStyle/>
          <a:p>
            <a:pPr marL="0" indent="0">
              <a:buNone/>
            </a:pPr>
            <a:r>
              <a:rPr lang="en-US" smtClean="0"/>
              <a:t>Must hold a license to use the title:</a:t>
            </a:r>
          </a:p>
          <a:p>
            <a:r>
              <a:rPr lang="en-US" smtClean="0"/>
              <a:t>Registered </a:t>
            </a:r>
            <a:r>
              <a:rPr lang="en-US" dirty="0"/>
              <a:t>Nurse or RN </a:t>
            </a:r>
          </a:p>
          <a:p>
            <a:r>
              <a:rPr lang="en-US" dirty="0" smtClean="0"/>
              <a:t>Professional </a:t>
            </a:r>
            <a:r>
              <a:rPr lang="en-US" dirty="0"/>
              <a:t>Nurse </a:t>
            </a:r>
          </a:p>
          <a:p>
            <a:r>
              <a:rPr lang="en-US" dirty="0" smtClean="0"/>
              <a:t>Licensed </a:t>
            </a:r>
            <a:r>
              <a:rPr lang="en-US" dirty="0"/>
              <a:t>Vocational Nurse or LVN </a:t>
            </a:r>
          </a:p>
          <a:p>
            <a:r>
              <a:rPr lang="en-US" dirty="0" smtClean="0"/>
              <a:t>Any </a:t>
            </a:r>
            <a:r>
              <a:rPr lang="en-US" dirty="0"/>
              <a:t>designation that implies that the person is a licensed registered or vocational nurse </a:t>
            </a:r>
          </a:p>
          <a:p>
            <a:endParaRPr lang="en-US" dirty="0"/>
          </a:p>
        </p:txBody>
      </p:sp>
    </p:spTree>
    <p:extLst>
      <p:ext uri="{BB962C8B-B14F-4D97-AF65-F5344CB8AC3E}">
        <p14:creationId xmlns:p14="http://schemas.microsoft.com/office/powerpoint/2010/main" val="3338411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Clearly Legible Insignia</a:t>
            </a:r>
            <a:endParaRPr lang="en-US" dirty="0"/>
          </a:p>
        </p:txBody>
      </p:sp>
      <p:sp>
        <p:nvSpPr>
          <p:cNvPr id="3" name="Content Placeholder 2"/>
          <p:cNvSpPr>
            <a:spLocks noGrp="1"/>
          </p:cNvSpPr>
          <p:nvPr>
            <p:ph idx="1"/>
          </p:nvPr>
        </p:nvSpPr>
        <p:spPr/>
        <p:txBody>
          <a:bodyPr>
            <a:normAutofit/>
          </a:bodyPr>
          <a:lstStyle/>
          <a:p>
            <a:r>
              <a:rPr lang="en-US" dirty="0" smtClean="0"/>
              <a:t>When </a:t>
            </a:r>
            <a:r>
              <a:rPr lang="en-US" dirty="0"/>
              <a:t>interacting with the public in a nursing role, RNs and LVNs must wear an insignia </a:t>
            </a:r>
            <a:r>
              <a:rPr lang="en-US" dirty="0" smtClean="0"/>
              <a:t>identifying them as RNs or LVNs [NPA § 301.351] </a:t>
            </a:r>
          </a:p>
          <a:p>
            <a:r>
              <a:rPr lang="en-US" dirty="0" smtClean="0"/>
              <a:t>APRNs practicing in an advance practice role must identify themselves with their APRN title </a:t>
            </a:r>
          </a:p>
          <a:p>
            <a:r>
              <a:rPr lang="en-US" dirty="0" smtClean="0"/>
              <a:t>BON Rule 217.10(b) requires the nurse’s first or last name </a:t>
            </a:r>
            <a:r>
              <a:rPr lang="en-US" dirty="0"/>
              <a:t>and licensure level </a:t>
            </a:r>
          </a:p>
        </p:txBody>
      </p:sp>
    </p:spTree>
    <p:extLst>
      <p:ext uri="{BB962C8B-B14F-4D97-AF65-F5344CB8AC3E}">
        <p14:creationId xmlns:p14="http://schemas.microsoft.com/office/powerpoint/2010/main" val="4015839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licenses are obsolete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a:t>BON discontinued issuing wallet-sized paper licenses for nurses renewing their licenses beginning September 1, 2008 </a:t>
            </a:r>
          </a:p>
          <a:p>
            <a:r>
              <a:rPr lang="en-US" dirty="0" smtClean="0"/>
              <a:t>Paper </a:t>
            </a:r>
            <a:r>
              <a:rPr lang="en-US" dirty="0"/>
              <a:t>license certificates are issued for: </a:t>
            </a:r>
          </a:p>
          <a:p>
            <a:pPr marL="0" indent="0">
              <a:buNone/>
            </a:pPr>
            <a:r>
              <a:rPr lang="en-US" dirty="0"/>
              <a:t>	</a:t>
            </a:r>
            <a:r>
              <a:rPr lang="en-US" dirty="0" smtClean="0"/>
              <a:t>Graduate </a:t>
            </a:r>
            <a:r>
              <a:rPr lang="en-US" dirty="0"/>
              <a:t>nurses who pass the NCLEX® exam </a:t>
            </a:r>
            <a:r>
              <a:rPr lang="en-US" dirty="0" smtClean="0"/>
              <a:t>	and </a:t>
            </a:r>
            <a:r>
              <a:rPr lang="en-US" dirty="0"/>
              <a:t>obtain their initial license in Texas; </a:t>
            </a:r>
          </a:p>
          <a:p>
            <a:pPr marL="0" indent="0">
              <a:buNone/>
            </a:pPr>
            <a:r>
              <a:rPr lang="en-US" dirty="0"/>
              <a:t>	</a:t>
            </a:r>
            <a:r>
              <a:rPr lang="en-US" dirty="0" smtClean="0"/>
              <a:t>Nurses </a:t>
            </a:r>
            <a:r>
              <a:rPr lang="en-US" dirty="0"/>
              <a:t>who hold licenses in other states and </a:t>
            </a:r>
            <a:r>
              <a:rPr lang="en-US" dirty="0" smtClean="0"/>
              <a:t>	are </a:t>
            </a:r>
            <a:r>
              <a:rPr lang="en-US" dirty="0"/>
              <a:t>obtaining a Texas license for the first </a:t>
            </a:r>
            <a:r>
              <a:rPr lang="en-US" dirty="0" smtClean="0"/>
              <a:t>	time</a:t>
            </a:r>
            <a:r>
              <a:rPr lang="en-US" dirty="0"/>
              <a:t>; and </a:t>
            </a:r>
          </a:p>
          <a:p>
            <a:pPr marL="0" indent="0">
              <a:buNone/>
            </a:pPr>
            <a:r>
              <a:rPr lang="en-US" dirty="0"/>
              <a:t>	</a:t>
            </a:r>
            <a:r>
              <a:rPr lang="en-US" dirty="0" smtClean="0"/>
              <a:t>Nurses </a:t>
            </a:r>
            <a:r>
              <a:rPr lang="en-US" dirty="0"/>
              <a:t>who receive full licensure as APRNs </a:t>
            </a:r>
          </a:p>
          <a:p>
            <a:endParaRPr lang="en-US" dirty="0"/>
          </a:p>
        </p:txBody>
      </p:sp>
    </p:spTree>
    <p:extLst>
      <p:ext uri="{BB962C8B-B14F-4D97-AF65-F5344CB8AC3E}">
        <p14:creationId xmlns:p14="http://schemas.microsoft.com/office/powerpoint/2010/main" val="1103724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Licensure Verification</a:t>
            </a:r>
            <a:endParaRPr lang="en-US" dirty="0"/>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a:t>Employers may verify the licensure status of all </a:t>
            </a:r>
            <a:endParaRPr lang="en-US" dirty="0" smtClean="0"/>
          </a:p>
          <a:p>
            <a:pPr marL="0" indent="0">
              <a:buNone/>
            </a:pPr>
            <a:r>
              <a:rPr lang="en-US" dirty="0" smtClean="0"/>
              <a:t>nurses </a:t>
            </a:r>
            <a:r>
              <a:rPr lang="en-US" dirty="0"/>
              <a:t>seeking employment online or by phone. </a:t>
            </a:r>
          </a:p>
        </p:txBody>
      </p:sp>
    </p:spTree>
    <p:extLst>
      <p:ext uri="{BB962C8B-B14F-4D97-AF65-F5344CB8AC3E}">
        <p14:creationId xmlns:p14="http://schemas.microsoft.com/office/powerpoint/2010/main" val="2964476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 of Licensure</a:t>
            </a:r>
            <a:endParaRPr lang="en-US" dirty="0"/>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a:t>•60 days prior to license expiration, the BON will mail a postcard reminder to renew online. </a:t>
            </a:r>
            <a:endParaRPr lang="en-US" dirty="0" smtClean="0"/>
          </a:p>
          <a:p>
            <a:pPr marL="0" indent="0">
              <a:buNone/>
            </a:pPr>
            <a:endParaRPr lang="en-US" dirty="0"/>
          </a:p>
          <a:p>
            <a:pPr marL="0" indent="0">
              <a:buNone/>
            </a:pPr>
            <a:r>
              <a:rPr lang="en-US" dirty="0"/>
              <a:t>•This is one of the reasons it is important to keep your contact information up to date! </a:t>
            </a:r>
          </a:p>
          <a:p>
            <a:endParaRPr lang="en-US" dirty="0"/>
          </a:p>
        </p:txBody>
      </p:sp>
    </p:spTree>
    <p:extLst>
      <p:ext uri="{BB962C8B-B14F-4D97-AF65-F5344CB8AC3E}">
        <p14:creationId xmlns:p14="http://schemas.microsoft.com/office/powerpoint/2010/main" val="845246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Competency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Purpose</a:t>
            </a:r>
            <a:r>
              <a:rPr lang="en-US" b="1" dirty="0"/>
              <a:t>: </a:t>
            </a:r>
            <a:endParaRPr lang="en-US" b="1" dirty="0" smtClean="0"/>
          </a:p>
          <a:p>
            <a:pPr marL="0" indent="0">
              <a:buNone/>
            </a:pPr>
            <a:r>
              <a:rPr lang="en-US" dirty="0" smtClean="0"/>
              <a:t>to </a:t>
            </a:r>
            <a:r>
              <a:rPr lang="en-US" dirty="0"/>
              <a:t>ensure nurses stay abreast of current </a:t>
            </a:r>
            <a:r>
              <a:rPr lang="en-US" dirty="0" smtClean="0"/>
              <a:t>industry </a:t>
            </a:r>
            <a:r>
              <a:rPr lang="en-US" dirty="0"/>
              <a:t>practices, enhance their </a:t>
            </a:r>
            <a:r>
              <a:rPr lang="en-US" dirty="0" smtClean="0"/>
              <a:t>professional competence</a:t>
            </a:r>
            <a:r>
              <a:rPr lang="en-US" dirty="0"/>
              <a:t>, learn about new </a:t>
            </a:r>
            <a:r>
              <a:rPr lang="en-US" dirty="0" smtClean="0"/>
              <a:t>technology </a:t>
            </a:r>
            <a:r>
              <a:rPr lang="en-US" dirty="0"/>
              <a:t>and treatment regimens, and </a:t>
            </a:r>
            <a:r>
              <a:rPr lang="en-US" dirty="0" smtClean="0"/>
              <a:t>update </a:t>
            </a:r>
            <a:r>
              <a:rPr lang="en-US" dirty="0"/>
              <a:t>their clinical skills. [TAC § 216.2] </a:t>
            </a:r>
            <a:endParaRPr lang="en-US" dirty="0" smtClean="0"/>
          </a:p>
          <a:p>
            <a:pPr marL="0" indent="0">
              <a:buNone/>
            </a:pPr>
            <a:r>
              <a:rPr lang="en-US" b="1" dirty="0" smtClean="0"/>
              <a:t>All </a:t>
            </a:r>
            <a:r>
              <a:rPr lang="en-US" b="1" dirty="0"/>
              <a:t>nurses are required to demonstrate continuing competency for renewal of licensure. </a:t>
            </a:r>
            <a:endParaRPr lang="en-US" dirty="0"/>
          </a:p>
        </p:txBody>
      </p:sp>
    </p:spTree>
    <p:extLst>
      <p:ext uri="{BB962C8B-B14F-4D97-AF65-F5344CB8AC3E}">
        <p14:creationId xmlns:p14="http://schemas.microsoft.com/office/powerpoint/2010/main" val="3740486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524000"/>
          </a:xfrm>
        </p:spPr>
        <p:txBody>
          <a:bodyPr>
            <a:normAutofit fontScale="90000"/>
          </a:bodyPr>
          <a:lstStyle/>
          <a:p>
            <a:r>
              <a:rPr lang="en-US" dirty="0"/>
              <a:t/>
            </a:r>
            <a:br>
              <a:rPr lang="en-US" dirty="0"/>
            </a:br>
            <a:r>
              <a:rPr lang="en-US" b="1" dirty="0"/>
              <a:t>Continuing Competency </a:t>
            </a:r>
            <a:r>
              <a:rPr lang="en-US" b="1" dirty="0" smtClean="0"/>
              <a:t/>
            </a:r>
            <a:br>
              <a:rPr lang="en-US" b="1" dirty="0" smtClean="0"/>
            </a:br>
            <a:r>
              <a:rPr lang="en-US" sz="3100" b="1" dirty="0" smtClean="0"/>
              <a:t>(</a:t>
            </a:r>
            <a:r>
              <a:rPr lang="en-US" sz="3100" b="1" dirty="0"/>
              <a:t>TAC Chapter 216) </a:t>
            </a:r>
            <a:endParaRPr lang="en-US" sz="3100" dirty="0"/>
          </a:p>
        </p:txBody>
      </p:sp>
      <p:sp>
        <p:nvSpPr>
          <p:cNvPr id="3" name="Content Placeholder 2"/>
          <p:cNvSpPr>
            <a:spLocks noGrp="1"/>
          </p:cNvSpPr>
          <p:nvPr>
            <p:ph idx="1"/>
          </p:nvPr>
        </p:nvSpPr>
        <p:spPr>
          <a:xfrm>
            <a:off x="457200" y="2057400"/>
            <a:ext cx="8229600" cy="4068763"/>
          </a:xfrm>
        </p:spPr>
        <p:txBody>
          <a:bodyPr>
            <a:normAutofit/>
          </a:bodyPr>
          <a:lstStyle/>
          <a:p>
            <a:pPr marL="0" indent="0">
              <a:buNone/>
            </a:pPr>
            <a:endParaRPr lang="en-US" b="1" dirty="0" smtClean="0"/>
          </a:p>
          <a:p>
            <a:pPr marL="0" indent="0">
              <a:buNone/>
            </a:pPr>
            <a:r>
              <a:rPr lang="en-US" b="1" dirty="0" smtClean="0"/>
              <a:t>Methods</a:t>
            </a:r>
            <a:r>
              <a:rPr lang="en-US" b="1" dirty="0"/>
              <a:t>: </a:t>
            </a:r>
            <a:endParaRPr lang="en-US" dirty="0"/>
          </a:p>
          <a:p>
            <a:pPr algn="ctr"/>
            <a:r>
              <a:rPr lang="en-US" dirty="0" smtClean="0"/>
              <a:t>Complete </a:t>
            </a:r>
            <a:r>
              <a:rPr lang="en-US" dirty="0"/>
              <a:t>20 hours of continuing education, or </a:t>
            </a:r>
          </a:p>
          <a:p>
            <a:r>
              <a:rPr lang="en-US" dirty="0" smtClean="0"/>
              <a:t> Attain</a:t>
            </a:r>
            <a:r>
              <a:rPr lang="en-US" dirty="0"/>
              <a:t>, maintain, or renew an approved </a:t>
            </a:r>
            <a:r>
              <a:rPr lang="en-US" dirty="0" smtClean="0"/>
              <a:t>  national </a:t>
            </a:r>
            <a:r>
              <a:rPr lang="en-US" dirty="0"/>
              <a:t>nursing certification in the area of practice </a:t>
            </a:r>
          </a:p>
        </p:txBody>
      </p:sp>
    </p:spTree>
    <p:extLst>
      <p:ext uri="{BB962C8B-B14F-4D97-AF65-F5344CB8AC3E}">
        <p14:creationId xmlns:p14="http://schemas.microsoft.com/office/powerpoint/2010/main" val="1698212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Continuing Competency </a:t>
            </a:r>
            <a:r>
              <a:rPr lang="en-US" sz="3100" b="1" dirty="0"/>
              <a:t>(TAC Chapter 216) </a:t>
            </a:r>
            <a:endParaRPr lang="en-US" sz="3100"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	Nursing </a:t>
            </a:r>
            <a:r>
              <a:rPr lang="en-US" dirty="0"/>
              <a:t>Jurisprudence &amp; Ethics – 2 hours </a:t>
            </a:r>
            <a:r>
              <a:rPr lang="en-US" dirty="0" smtClean="0"/>
              <a:t>	[</a:t>
            </a:r>
            <a:r>
              <a:rPr lang="en-US" dirty="0"/>
              <a:t>Rule 216.3 (g)] </a:t>
            </a:r>
            <a:endParaRPr lang="en-US" dirty="0" smtClean="0"/>
          </a:p>
          <a:p>
            <a:pPr marL="0" indent="0">
              <a:buNone/>
            </a:pPr>
            <a:endParaRPr lang="en-US" dirty="0"/>
          </a:p>
          <a:p>
            <a:pPr marL="0" indent="0">
              <a:buNone/>
            </a:pPr>
            <a:r>
              <a:rPr lang="en-US" dirty="0" smtClean="0"/>
              <a:t>•	Older </a:t>
            </a:r>
            <a:r>
              <a:rPr lang="en-US" dirty="0"/>
              <a:t>Adult or Geriatric Care – 2 hours </a:t>
            </a:r>
            <a:r>
              <a:rPr lang="en-US" dirty="0" smtClean="0"/>
              <a:t>	[</a:t>
            </a:r>
            <a:r>
              <a:rPr lang="en-US" dirty="0"/>
              <a:t>Rule 216.3 (h)] </a:t>
            </a:r>
          </a:p>
          <a:p>
            <a:endParaRPr lang="en-US" dirty="0"/>
          </a:p>
        </p:txBody>
      </p:sp>
    </p:spTree>
    <p:extLst>
      <p:ext uri="{BB962C8B-B14F-4D97-AF65-F5344CB8AC3E}">
        <p14:creationId xmlns:p14="http://schemas.microsoft.com/office/powerpoint/2010/main" val="905880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Nurse Licensure Compact </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Nurse Licensure Compact (NLC) allows RNs and LVNs to have one multistate license, with the ability to practice in both their home state and other NLC states. </a:t>
            </a:r>
          </a:p>
          <a:p>
            <a:r>
              <a:rPr lang="en-US" dirty="0" smtClean="0"/>
              <a:t>The </a:t>
            </a:r>
            <a:r>
              <a:rPr lang="en-US" dirty="0"/>
              <a:t>APRN Compact allows an advanced practice registered nurse to hold one multistate license with a privilege to practice in other compact states. </a:t>
            </a:r>
          </a:p>
        </p:txBody>
      </p:sp>
    </p:spTree>
    <p:extLst>
      <p:ext uri="{BB962C8B-B14F-4D97-AF65-F5344CB8AC3E}">
        <p14:creationId xmlns:p14="http://schemas.microsoft.com/office/powerpoint/2010/main" val="66849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The </a:t>
            </a:r>
            <a:r>
              <a:rPr lang="en-US" b="1" dirty="0"/>
              <a:t>information contained in this presentation does not constitute legal advice, and the presenter is not acting as your attorney. </a:t>
            </a:r>
            <a:endParaRPr lang="en-US" dirty="0"/>
          </a:p>
          <a:p>
            <a:r>
              <a:rPr lang="en-US" b="1" dirty="0" smtClean="0"/>
              <a:t>There </a:t>
            </a:r>
            <a:r>
              <a:rPr lang="en-US" b="1" dirty="0"/>
              <a:t>are no claims, promises, or guarantees about the accuracy, completeness, or adequacy of the information contained in this presentation or in the responses to questions. </a:t>
            </a:r>
            <a:endParaRPr lang="en-US" dirty="0"/>
          </a:p>
          <a:p>
            <a:r>
              <a:rPr lang="en-US" b="1" dirty="0" smtClean="0"/>
              <a:t>You </a:t>
            </a:r>
            <a:r>
              <a:rPr lang="en-US" b="1" dirty="0"/>
              <a:t>must not rely on the information in this presentation as an alternative to legal advice from your attorney or other professional legal services provider. </a:t>
            </a:r>
            <a:endParaRPr lang="en-US" dirty="0"/>
          </a:p>
        </p:txBody>
      </p:sp>
      <p:sp>
        <p:nvSpPr>
          <p:cNvPr id="4" name="Title 3"/>
          <p:cNvSpPr>
            <a:spLocks noGrp="1"/>
          </p:cNvSpPr>
          <p:nvPr>
            <p:ph type="title"/>
          </p:nvPr>
        </p:nvSpPr>
        <p:spPr/>
        <p:txBody>
          <a:bodyPr>
            <a:normAutofit/>
          </a:bodyPr>
          <a:lstStyle/>
          <a:p>
            <a:r>
              <a:rPr lang="en-US" b="1" dirty="0" smtClean="0"/>
              <a:t>Legal </a:t>
            </a:r>
            <a:r>
              <a:rPr lang="en-US" b="1" dirty="0"/>
              <a:t>Disclaimer</a:t>
            </a:r>
            <a:endParaRPr lang="en-US" dirty="0"/>
          </a:p>
        </p:txBody>
      </p:sp>
    </p:spTree>
    <p:extLst>
      <p:ext uri="{BB962C8B-B14F-4D97-AF65-F5344CB8AC3E}">
        <p14:creationId xmlns:p14="http://schemas.microsoft.com/office/powerpoint/2010/main" val="281480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Nurse Licensure Compact </a:t>
            </a:r>
            <a:endParaRPr lang="en-US" dirty="0"/>
          </a:p>
        </p:txBody>
      </p:sp>
      <p:sp>
        <p:nvSpPr>
          <p:cNvPr id="3" name="Content Placeholder 2"/>
          <p:cNvSpPr>
            <a:spLocks noGrp="1"/>
          </p:cNvSpPr>
          <p:nvPr>
            <p:ph idx="1"/>
          </p:nvPr>
        </p:nvSpPr>
        <p:spPr/>
        <p:txBody>
          <a:bodyPr>
            <a:normAutofit/>
          </a:bodyPr>
          <a:lstStyle/>
          <a:p>
            <a:r>
              <a:rPr lang="en-US" dirty="0" smtClean="0"/>
              <a:t>Agreement </a:t>
            </a:r>
            <a:r>
              <a:rPr lang="en-US" dirty="0"/>
              <a:t>among states to mutually recognize each others’ licenses </a:t>
            </a:r>
          </a:p>
          <a:p>
            <a:r>
              <a:rPr lang="en-US" dirty="0" smtClean="0"/>
              <a:t>Texas </a:t>
            </a:r>
            <a:r>
              <a:rPr lang="en-US" dirty="0"/>
              <a:t>among first to adopt </a:t>
            </a:r>
          </a:p>
          <a:p>
            <a:r>
              <a:rPr lang="en-US" dirty="0" smtClean="0"/>
              <a:t>Premise</a:t>
            </a:r>
            <a:r>
              <a:rPr lang="en-US" dirty="0"/>
              <a:t>: current licensure requirements essentially the same from state to state </a:t>
            </a:r>
          </a:p>
          <a:p>
            <a:r>
              <a:rPr lang="en-US" dirty="0" smtClean="0"/>
              <a:t>Does </a:t>
            </a:r>
            <a:r>
              <a:rPr lang="en-US" dirty="0"/>
              <a:t>not interfere with each state defining scope of practice </a:t>
            </a:r>
          </a:p>
          <a:p>
            <a:r>
              <a:rPr lang="en-US" dirty="0" smtClean="0"/>
              <a:t>Only </a:t>
            </a:r>
            <a:r>
              <a:rPr lang="en-US" dirty="0"/>
              <a:t>defines requirements to hold license </a:t>
            </a:r>
          </a:p>
          <a:p>
            <a:pPr marL="0" indent="0">
              <a:buNone/>
            </a:pPr>
            <a:endParaRPr lang="en-US" dirty="0"/>
          </a:p>
        </p:txBody>
      </p:sp>
    </p:spTree>
    <p:extLst>
      <p:ext uri="{BB962C8B-B14F-4D97-AF65-F5344CB8AC3E}">
        <p14:creationId xmlns:p14="http://schemas.microsoft.com/office/powerpoint/2010/main" val="3018083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Nurse Licensure Compact - Definitions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Party </a:t>
            </a:r>
            <a:r>
              <a:rPr lang="en-US" dirty="0"/>
              <a:t>states – states who have adopted the compact </a:t>
            </a:r>
          </a:p>
          <a:p>
            <a:r>
              <a:rPr lang="en-US" dirty="0" smtClean="0"/>
              <a:t>Home </a:t>
            </a:r>
            <a:r>
              <a:rPr lang="en-US" dirty="0"/>
              <a:t>state license – where you permanently reside </a:t>
            </a:r>
          </a:p>
          <a:p>
            <a:r>
              <a:rPr lang="en-US" dirty="0" smtClean="0"/>
              <a:t>Remote </a:t>
            </a:r>
            <a:r>
              <a:rPr lang="en-US" dirty="0"/>
              <a:t>state – where you practice using multistate privilege (must be a party state) </a:t>
            </a:r>
          </a:p>
          <a:p>
            <a:endParaRPr lang="en-US" dirty="0"/>
          </a:p>
        </p:txBody>
      </p:sp>
    </p:spTree>
    <p:extLst>
      <p:ext uri="{BB962C8B-B14F-4D97-AF65-F5344CB8AC3E}">
        <p14:creationId xmlns:p14="http://schemas.microsoft.com/office/powerpoint/2010/main" val="454366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Nurse Licensure Compact - Requirements </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pPr marL="0" indent="0">
              <a:buNone/>
            </a:pPr>
            <a:r>
              <a:rPr lang="en-US" dirty="0" smtClean="0"/>
              <a:t>Maintain </a:t>
            </a:r>
            <a:r>
              <a:rPr lang="en-US" dirty="0"/>
              <a:t>home state license </a:t>
            </a:r>
          </a:p>
          <a:p>
            <a:r>
              <a:rPr lang="en-US" dirty="0" smtClean="0"/>
              <a:t>Adhere </a:t>
            </a:r>
            <a:r>
              <a:rPr lang="en-US" dirty="0"/>
              <a:t>to state practice laws of state in which patient is located at the time care is provided </a:t>
            </a:r>
          </a:p>
          <a:p>
            <a:r>
              <a:rPr lang="en-US" dirty="0" smtClean="0"/>
              <a:t>Use </a:t>
            </a:r>
            <a:r>
              <a:rPr lang="en-US" dirty="0"/>
              <a:t>multistate privilege only in party states </a:t>
            </a:r>
          </a:p>
          <a:p>
            <a:r>
              <a:rPr lang="en-US" dirty="0" smtClean="0"/>
              <a:t>Hold </a:t>
            </a:r>
            <a:r>
              <a:rPr lang="en-US" dirty="0"/>
              <a:t>home state license in only one party state at a time. </a:t>
            </a:r>
          </a:p>
          <a:p>
            <a:endParaRPr lang="en-US" dirty="0"/>
          </a:p>
        </p:txBody>
      </p:sp>
    </p:spTree>
    <p:extLst>
      <p:ext uri="{BB962C8B-B14F-4D97-AF65-F5344CB8AC3E}">
        <p14:creationId xmlns:p14="http://schemas.microsoft.com/office/powerpoint/2010/main" val="193687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Practice in a Non-Party State </a:t>
            </a: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practice in a state that is not part of the Compact, the nurse must obtain license from the non-party state </a:t>
            </a:r>
          </a:p>
          <a:p>
            <a:r>
              <a:rPr lang="en-US" dirty="0" smtClean="0"/>
              <a:t>May </a:t>
            </a:r>
            <a:r>
              <a:rPr lang="en-US" dirty="0"/>
              <a:t>concurrently hold a home state license and a license to practice in a non-party state </a:t>
            </a:r>
          </a:p>
          <a:p>
            <a:r>
              <a:rPr lang="en-US" dirty="0" smtClean="0"/>
              <a:t>If </a:t>
            </a:r>
            <a:r>
              <a:rPr lang="en-US" dirty="0"/>
              <a:t>you live in a non-party state, you must obtain a non-resident Texas license in order to practice in Texas </a:t>
            </a:r>
          </a:p>
          <a:p>
            <a:endParaRPr lang="en-US" dirty="0"/>
          </a:p>
        </p:txBody>
      </p:sp>
    </p:spTree>
    <p:extLst>
      <p:ext uri="{BB962C8B-B14F-4D97-AF65-F5344CB8AC3E}">
        <p14:creationId xmlns:p14="http://schemas.microsoft.com/office/powerpoint/2010/main" val="960903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Nurse Licensure Compact - States </a:t>
            </a:r>
            <a:endParaRPr lang="en-US" dirty="0"/>
          </a:p>
        </p:txBody>
      </p:sp>
      <p:sp>
        <p:nvSpPr>
          <p:cNvPr id="3" name="Content Placeholder 2"/>
          <p:cNvSpPr>
            <a:spLocks noGrp="1"/>
          </p:cNvSpPr>
          <p:nvPr>
            <p:ph idx="1"/>
          </p:nvPr>
        </p:nvSpPr>
        <p:spPr>
          <a:xfrm>
            <a:off x="533400" y="1828800"/>
            <a:ext cx="8229600" cy="4525963"/>
          </a:xfrm>
        </p:spPr>
        <p:txBody>
          <a:bodyPr/>
          <a:lstStyle/>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7917804"/>
              </p:ext>
            </p:extLst>
          </p:nvPr>
        </p:nvGraphicFramePr>
        <p:xfrm>
          <a:off x="1219200" y="1905000"/>
          <a:ext cx="6781800" cy="3200400"/>
        </p:xfrm>
        <a:graphic>
          <a:graphicData uri="http://schemas.openxmlformats.org/drawingml/2006/table">
            <a:tbl>
              <a:tblPr firstRow="1" bandRow="1">
                <a:tableStyleId>{5C22544A-7EE6-4342-B048-85BDC9FD1C3A}</a:tableStyleId>
              </a:tblPr>
              <a:tblGrid>
                <a:gridCol w="1356360"/>
                <a:gridCol w="1356360"/>
                <a:gridCol w="1356360"/>
                <a:gridCol w="1356360"/>
                <a:gridCol w="1356360"/>
              </a:tblGrid>
              <a:tr h="640080">
                <a:tc>
                  <a:txBody>
                    <a:bodyPr/>
                    <a:lstStyle/>
                    <a:p>
                      <a:pPr marL="0" marR="0" algn="l">
                        <a:spcBef>
                          <a:spcPts val="0"/>
                        </a:spcBef>
                        <a:spcAft>
                          <a:spcPts val="0"/>
                        </a:spcAft>
                      </a:pPr>
                      <a:r>
                        <a:rPr lang="en-US" sz="2000" b="1" dirty="0">
                          <a:solidFill>
                            <a:srgbClr val="000000"/>
                          </a:solidFill>
                          <a:effectLst/>
                          <a:latin typeface="Calibri"/>
                          <a:ea typeface="Calibri"/>
                          <a:cs typeface="Calibri"/>
                        </a:rPr>
                        <a:t>Arizona</a:t>
                      </a:r>
                      <a:endParaRPr lang="en-US" sz="2000" dirty="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Idaho</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Maryland</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Nebraska</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North Dakota</a:t>
                      </a:r>
                      <a:endParaRPr lang="en-US" sz="2000">
                        <a:solidFill>
                          <a:srgbClr val="000000"/>
                        </a:solidFill>
                        <a:effectLst/>
                        <a:latin typeface="Calibri"/>
                        <a:ea typeface="Calibri"/>
                        <a:cs typeface="Calibri"/>
                      </a:endParaRPr>
                    </a:p>
                  </a:txBody>
                  <a:tcPr marL="68580" marR="68580" marT="0" marB="0"/>
                </a:tc>
              </a:tr>
              <a:tr h="640080">
                <a:tc>
                  <a:txBody>
                    <a:bodyPr/>
                    <a:lstStyle/>
                    <a:p>
                      <a:pPr marL="0" marR="0" algn="l">
                        <a:spcBef>
                          <a:spcPts val="0"/>
                        </a:spcBef>
                        <a:spcAft>
                          <a:spcPts val="0"/>
                        </a:spcAft>
                      </a:pPr>
                      <a:r>
                        <a:rPr lang="en-US" sz="2000" b="1">
                          <a:solidFill>
                            <a:srgbClr val="000000"/>
                          </a:solidFill>
                          <a:effectLst/>
                          <a:latin typeface="Calibri"/>
                          <a:ea typeface="Calibri"/>
                          <a:cs typeface="Calibri"/>
                        </a:rPr>
                        <a:t>Arkansas</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Iowa</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Mississippi</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New Hampshire</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Rhode Island</a:t>
                      </a:r>
                      <a:endParaRPr lang="en-US" sz="2000">
                        <a:solidFill>
                          <a:srgbClr val="000000"/>
                        </a:solidFill>
                        <a:effectLst/>
                        <a:latin typeface="Calibri"/>
                        <a:ea typeface="Calibri"/>
                        <a:cs typeface="Calibri"/>
                      </a:endParaRPr>
                    </a:p>
                  </a:txBody>
                  <a:tcPr marL="68580" marR="68580" marT="0" marB="0"/>
                </a:tc>
              </a:tr>
              <a:tr h="640080">
                <a:tc>
                  <a:txBody>
                    <a:bodyPr/>
                    <a:lstStyle/>
                    <a:p>
                      <a:pPr marL="0" marR="0" algn="l">
                        <a:spcBef>
                          <a:spcPts val="0"/>
                        </a:spcBef>
                        <a:spcAft>
                          <a:spcPts val="0"/>
                        </a:spcAft>
                      </a:pPr>
                      <a:r>
                        <a:rPr lang="en-US" sz="2000" b="1">
                          <a:solidFill>
                            <a:srgbClr val="000000"/>
                          </a:solidFill>
                          <a:effectLst/>
                          <a:latin typeface="Calibri"/>
                          <a:ea typeface="Calibri"/>
                          <a:cs typeface="Calibri"/>
                        </a:rPr>
                        <a:t>Colorado</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Kentucky</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Missouri</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New Mexico</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South Carolina</a:t>
                      </a:r>
                      <a:endParaRPr lang="en-US" sz="2000">
                        <a:solidFill>
                          <a:srgbClr val="000000"/>
                        </a:solidFill>
                        <a:effectLst/>
                        <a:latin typeface="Calibri"/>
                        <a:ea typeface="Calibri"/>
                        <a:cs typeface="Calibri"/>
                      </a:endParaRPr>
                    </a:p>
                  </a:txBody>
                  <a:tcPr marL="68580" marR="68580" marT="0" marB="0"/>
                </a:tc>
              </a:tr>
              <a:tr h="640080">
                <a:tc>
                  <a:txBody>
                    <a:bodyPr/>
                    <a:lstStyle/>
                    <a:p>
                      <a:pPr marL="0" marR="0" algn="l">
                        <a:spcBef>
                          <a:spcPts val="0"/>
                        </a:spcBef>
                        <a:spcAft>
                          <a:spcPts val="0"/>
                        </a:spcAft>
                      </a:pPr>
                      <a:r>
                        <a:rPr lang="en-US" sz="2000" b="1">
                          <a:solidFill>
                            <a:srgbClr val="000000"/>
                          </a:solidFill>
                          <a:effectLst/>
                          <a:latin typeface="Calibri"/>
                          <a:ea typeface="Calibri"/>
                          <a:cs typeface="Calibri"/>
                        </a:rPr>
                        <a:t>Delaware</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Maine</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Montana</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North Carolina</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South Dakota</a:t>
                      </a:r>
                      <a:endParaRPr lang="en-US" sz="2000">
                        <a:solidFill>
                          <a:srgbClr val="000000"/>
                        </a:solidFill>
                        <a:effectLst/>
                        <a:latin typeface="Calibri"/>
                        <a:ea typeface="Calibri"/>
                        <a:cs typeface="Calibri"/>
                      </a:endParaRPr>
                    </a:p>
                  </a:txBody>
                  <a:tcPr marL="68580" marR="68580" marT="0" marB="0"/>
                </a:tc>
              </a:tr>
              <a:tr h="640080">
                <a:tc>
                  <a:txBody>
                    <a:bodyPr/>
                    <a:lstStyle/>
                    <a:p>
                      <a:pPr marL="0" marR="0" algn="l">
                        <a:spcBef>
                          <a:spcPts val="0"/>
                        </a:spcBef>
                        <a:spcAft>
                          <a:spcPts val="0"/>
                        </a:spcAft>
                      </a:pPr>
                      <a:r>
                        <a:rPr lang="en-US" sz="2000" b="1">
                          <a:solidFill>
                            <a:srgbClr val="000000"/>
                          </a:solidFill>
                          <a:effectLst/>
                          <a:latin typeface="Calibri"/>
                          <a:ea typeface="Calibri"/>
                          <a:cs typeface="Calibri"/>
                        </a:rPr>
                        <a:t>Tennessee</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Texas</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Utah</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a:solidFill>
                            <a:srgbClr val="000000"/>
                          </a:solidFill>
                          <a:effectLst/>
                          <a:latin typeface="Calibri"/>
                          <a:ea typeface="Calibri"/>
                          <a:cs typeface="Calibri"/>
                        </a:rPr>
                        <a:t>Virginia</a:t>
                      </a:r>
                      <a:endParaRPr lang="en-US" sz="2000">
                        <a:solidFill>
                          <a:srgbClr val="000000"/>
                        </a:solidFill>
                        <a:effectLst/>
                        <a:latin typeface="Calibri"/>
                        <a:ea typeface="Calibri"/>
                        <a:cs typeface="Calibri"/>
                      </a:endParaRPr>
                    </a:p>
                  </a:txBody>
                  <a:tcPr marL="68580" marR="68580" marT="0" marB="0"/>
                </a:tc>
                <a:tc>
                  <a:txBody>
                    <a:bodyPr/>
                    <a:lstStyle/>
                    <a:p>
                      <a:pPr marL="0" marR="0" algn="l">
                        <a:spcBef>
                          <a:spcPts val="0"/>
                        </a:spcBef>
                        <a:spcAft>
                          <a:spcPts val="0"/>
                        </a:spcAft>
                      </a:pPr>
                      <a:r>
                        <a:rPr lang="en-US" sz="2000" b="1" dirty="0">
                          <a:solidFill>
                            <a:srgbClr val="000000"/>
                          </a:solidFill>
                          <a:effectLst/>
                          <a:latin typeface="Calibri"/>
                          <a:ea typeface="Calibri"/>
                          <a:cs typeface="Calibri"/>
                        </a:rPr>
                        <a:t>Wisconsin</a:t>
                      </a:r>
                      <a:endParaRPr lang="en-US" sz="2000" dirty="0">
                        <a:solidFill>
                          <a:srgbClr val="000000"/>
                        </a:solidFill>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1985355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Ethical Conduct </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dirty="0" smtClean="0"/>
              <a:t>Year </a:t>
            </a:r>
            <a:r>
              <a:rPr lang="en-US" dirty="0"/>
              <a:t>after year, Nursing is recognized as one of the most trusted professions. </a:t>
            </a:r>
            <a:endParaRPr lang="en-US" dirty="0" smtClean="0"/>
          </a:p>
          <a:p>
            <a:pPr marL="0" indent="0">
              <a:buNone/>
            </a:pPr>
            <a:endParaRPr lang="en-US" dirty="0"/>
          </a:p>
          <a:p>
            <a:pPr marL="0" indent="0">
              <a:buNone/>
            </a:pPr>
            <a:r>
              <a:rPr lang="en-US" dirty="0" smtClean="0"/>
              <a:t>It </a:t>
            </a:r>
            <a:r>
              <a:rPr lang="en-US" dirty="0"/>
              <a:t>is important to maintain that trust, so we can practice efficiently. </a:t>
            </a:r>
          </a:p>
        </p:txBody>
      </p:sp>
    </p:spTree>
    <p:extLst>
      <p:ext uri="{BB962C8B-B14F-4D97-AF65-F5344CB8AC3E}">
        <p14:creationId xmlns:p14="http://schemas.microsoft.com/office/powerpoint/2010/main" val="3032446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Good Professional Character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b="1" dirty="0"/>
              <a:t>Integrated pattern of personal, academic and occupational behaviors which, in the judgment of the Board, indicates that an individual is able to consistently conform his or her conduct to the requirements of the Nursing Practice Act, the Board’s rules and regulations, and generally accepted standards of nursing practice including, but not limited to, behaviors indicating honesty, accountability, trustworthiness, reliability, and integrity (TAC § 213.27(a)). </a:t>
            </a:r>
            <a:r>
              <a:rPr lang="en-US" dirty="0"/>
              <a:t>33 </a:t>
            </a:r>
          </a:p>
        </p:txBody>
      </p:sp>
    </p:spTree>
    <p:extLst>
      <p:ext uri="{BB962C8B-B14F-4D97-AF65-F5344CB8AC3E}">
        <p14:creationId xmlns:p14="http://schemas.microsoft.com/office/powerpoint/2010/main" val="2869068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Factors </a:t>
            </a:r>
            <a:r>
              <a:rPr lang="en-US" b="1" dirty="0"/>
              <a:t>Indicating Good Professional Character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a:t>Distinguish right from wrong; </a:t>
            </a:r>
          </a:p>
          <a:p>
            <a:r>
              <a:rPr lang="en-US" dirty="0" smtClean="0"/>
              <a:t>Think </a:t>
            </a:r>
            <a:r>
              <a:rPr lang="en-US" dirty="0"/>
              <a:t>and act rationally; </a:t>
            </a:r>
          </a:p>
          <a:p>
            <a:r>
              <a:rPr lang="en-US" dirty="0" smtClean="0"/>
              <a:t>Keep </a:t>
            </a:r>
            <a:r>
              <a:rPr lang="en-US" dirty="0"/>
              <a:t>promises and honor obligations; </a:t>
            </a:r>
          </a:p>
          <a:p>
            <a:r>
              <a:rPr lang="en-US" dirty="0" smtClean="0"/>
              <a:t>Accountable </a:t>
            </a:r>
            <a:r>
              <a:rPr lang="en-US" dirty="0"/>
              <a:t>for own behavior; </a:t>
            </a:r>
          </a:p>
          <a:p>
            <a:r>
              <a:rPr lang="en-US" dirty="0" smtClean="0"/>
              <a:t>Able </a:t>
            </a:r>
            <a:r>
              <a:rPr lang="en-US" dirty="0"/>
              <a:t>to practice nursing in an autonomous role with patients/clients, their families, significant others, and members of the public who are or who may become physically, emotionally, or financially vulnerable; </a:t>
            </a:r>
          </a:p>
        </p:txBody>
      </p:sp>
    </p:spTree>
    <p:extLst>
      <p:ext uri="{BB962C8B-B14F-4D97-AF65-F5344CB8AC3E}">
        <p14:creationId xmlns:p14="http://schemas.microsoft.com/office/powerpoint/2010/main" val="2293374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t>
            </a:r>
            <a:r>
              <a:rPr lang="en-US" b="1" dirty="0"/>
              <a:t>Indicating Good Professional Character (Continued)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Recognize </a:t>
            </a:r>
            <a:r>
              <a:rPr lang="en-US" dirty="0"/>
              <a:t>and honor the interpersonal boundaries appropriate to any therapeutic relationship or health care setting; and </a:t>
            </a:r>
          </a:p>
          <a:p>
            <a:r>
              <a:rPr lang="en-US" dirty="0" smtClean="0"/>
              <a:t>Promptly </a:t>
            </a:r>
            <a:r>
              <a:rPr lang="en-US" dirty="0"/>
              <a:t>and fully self-disclose facts, circumstances, events, errors, and omissions when such disclosure could enhance the health status of patients/clients or the public or could protect patients/clients or the public from unnecessary risk of harm [ Rule213.27(b)(2)(A-G)]. </a:t>
            </a:r>
          </a:p>
          <a:p>
            <a:endParaRPr lang="en-US" dirty="0"/>
          </a:p>
        </p:txBody>
      </p:sp>
    </p:spTree>
    <p:extLst>
      <p:ext uri="{BB962C8B-B14F-4D97-AF65-F5344CB8AC3E}">
        <p14:creationId xmlns:p14="http://schemas.microsoft.com/office/powerpoint/2010/main" val="956742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a:t>
            </a:r>
            <a:r>
              <a:rPr lang="en-US" b="1" dirty="0"/>
              <a:t>Indicating Good Professional Character (</a:t>
            </a:r>
            <a:r>
              <a:rPr lang="en-US" b="1"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a:t>
            </a:r>
            <a:r>
              <a:rPr lang="en-US" dirty="0"/>
              <a:t>conviction for a felony or for a misdemeanor involving moral turpitude or order of probation with or without an adjudication of guilt for an offense that would be a felony or misdemeanor involving moral turpitude if guilt were adjudicated [Rule 213.27 (b)(3)]. </a:t>
            </a:r>
          </a:p>
          <a:p>
            <a:r>
              <a:rPr lang="en-US" dirty="0" smtClean="0"/>
              <a:t>Any </a:t>
            </a:r>
            <a:r>
              <a:rPr lang="en-US" dirty="0"/>
              <a:t>revocation, suspension, or denial of, or any other adverse action relating to, the person’s license or privilege to practice nursing in another jurisdiction [Rule 213.27 (b)(4)]. </a:t>
            </a:r>
          </a:p>
        </p:txBody>
      </p:sp>
    </p:spTree>
    <p:extLst>
      <p:ext uri="{BB962C8B-B14F-4D97-AF65-F5344CB8AC3E}">
        <p14:creationId xmlns:p14="http://schemas.microsoft.com/office/powerpoint/2010/main" val="102372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a:t>
            </a:r>
            <a:r>
              <a:rPr lang="en-US" b="1" dirty="0"/>
              <a:t>Nursing Jurisprudence and Ethics?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Each </a:t>
            </a:r>
            <a:r>
              <a:rPr lang="en-US" b="1" dirty="0"/>
              <a:t>nurse, including an APRN, is required to complete at least two hours of CNE, as defined in this chapter, relating to nursing jurisprudence and nursing ethics before the end of every third, two-year licensing period. </a:t>
            </a:r>
            <a:endParaRPr lang="en-US" dirty="0"/>
          </a:p>
          <a:p>
            <a:r>
              <a:rPr lang="en-US" b="1" dirty="0" smtClean="0"/>
              <a:t>The </a:t>
            </a:r>
            <a:r>
              <a:rPr lang="en-US" b="1" dirty="0"/>
              <a:t>CNE course(s) shall contain information related to: </a:t>
            </a:r>
            <a:endParaRPr lang="en-US" dirty="0"/>
          </a:p>
          <a:p>
            <a:pPr marL="400050" lvl="1" indent="0">
              <a:buNone/>
            </a:pPr>
            <a:r>
              <a:rPr lang="en-US" b="1" dirty="0"/>
              <a:t>1.the Texas Nursing Practice Act, </a:t>
            </a:r>
            <a:endParaRPr lang="en-US" dirty="0"/>
          </a:p>
          <a:p>
            <a:pPr marL="400050" lvl="1" indent="0">
              <a:buNone/>
            </a:pPr>
            <a:r>
              <a:rPr lang="en-US" b="1" dirty="0"/>
              <a:t>2.the Board’s rules, including §217.11 of this title (relating to Standards of Nursing Practice), </a:t>
            </a:r>
            <a:endParaRPr lang="en-US" dirty="0"/>
          </a:p>
          <a:p>
            <a:pPr marL="400050" lvl="1" indent="0">
              <a:buNone/>
            </a:pPr>
            <a:r>
              <a:rPr lang="en-US" b="1" dirty="0"/>
              <a:t>3.the Board’s position statements, </a:t>
            </a:r>
            <a:endParaRPr lang="en-US" dirty="0"/>
          </a:p>
          <a:p>
            <a:pPr marL="400050" lvl="1" indent="0">
              <a:buNone/>
            </a:pPr>
            <a:r>
              <a:rPr lang="en-US" b="1" dirty="0"/>
              <a:t>4.principles of nursing ethics, and professional boundaries. </a:t>
            </a:r>
            <a:endParaRPr lang="en-US" dirty="0"/>
          </a:p>
          <a:p>
            <a:r>
              <a:rPr lang="en-US" b="1" dirty="0" smtClean="0"/>
              <a:t>The </a:t>
            </a:r>
            <a:r>
              <a:rPr lang="en-US" b="1" dirty="0"/>
              <a:t>hours of continuing education required under this subsection shall count towards completion of the 20 contact hours of CNE required in subsection (a) of this section. </a:t>
            </a:r>
            <a:endParaRPr lang="en-US" dirty="0"/>
          </a:p>
          <a:p>
            <a:endParaRPr lang="en-US" dirty="0"/>
          </a:p>
        </p:txBody>
      </p:sp>
    </p:spTree>
    <p:extLst>
      <p:ext uri="{BB962C8B-B14F-4D97-AF65-F5344CB8AC3E}">
        <p14:creationId xmlns:p14="http://schemas.microsoft.com/office/powerpoint/2010/main" val="3491713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Criminal </a:t>
            </a:r>
            <a:r>
              <a:rPr lang="en-US" b="1" dirty="0"/>
              <a:t>Behavior Disclosure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Requirement </a:t>
            </a:r>
            <a:r>
              <a:rPr lang="en-US" dirty="0"/>
              <a:t>for criminal history for applicants for a license [NPA § 301.2511]. </a:t>
            </a:r>
          </a:p>
          <a:p>
            <a:r>
              <a:rPr lang="en-US" dirty="0" smtClean="0"/>
              <a:t>Requirement </a:t>
            </a:r>
            <a:r>
              <a:rPr lang="en-US" dirty="0"/>
              <a:t>for criminal history for renewal of license [NPA § 301.3011]. </a:t>
            </a:r>
          </a:p>
          <a:p>
            <a:pPr marL="0" indent="0">
              <a:buNone/>
            </a:pPr>
            <a:r>
              <a:rPr lang="en-US" dirty="0" smtClean="0"/>
              <a:t>Disclose</a:t>
            </a:r>
            <a:r>
              <a:rPr lang="en-US" dirty="0"/>
              <a:t>: </a:t>
            </a:r>
          </a:p>
          <a:p>
            <a:r>
              <a:rPr lang="en-US" dirty="0" smtClean="0"/>
              <a:t>Convictions </a:t>
            </a:r>
            <a:endParaRPr lang="en-US" dirty="0"/>
          </a:p>
          <a:p>
            <a:r>
              <a:rPr lang="en-US" dirty="0" smtClean="0"/>
              <a:t>Deferred </a:t>
            </a:r>
            <a:r>
              <a:rPr lang="en-US" dirty="0"/>
              <a:t>adjudications </a:t>
            </a:r>
          </a:p>
          <a:p>
            <a:r>
              <a:rPr lang="en-US" dirty="0" smtClean="0"/>
              <a:t>Probated </a:t>
            </a:r>
            <a:r>
              <a:rPr lang="en-US" dirty="0"/>
              <a:t>sentences </a:t>
            </a:r>
          </a:p>
          <a:p>
            <a:r>
              <a:rPr lang="en-US" dirty="0" smtClean="0"/>
              <a:t>Domestic </a:t>
            </a:r>
            <a:r>
              <a:rPr lang="en-US" dirty="0"/>
              <a:t>offenses </a:t>
            </a:r>
          </a:p>
          <a:p>
            <a:endParaRPr lang="en-US" dirty="0"/>
          </a:p>
        </p:txBody>
      </p:sp>
    </p:spTree>
    <p:extLst>
      <p:ext uri="{BB962C8B-B14F-4D97-AF65-F5344CB8AC3E}">
        <p14:creationId xmlns:p14="http://schemas.microsoft.com/office/powerpoint/2010/main" val="2868562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Professional Boundaries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dirty="0"/>
              <a:t>The appropriate limits which should be established by the nurse in the nurse/client relationship due to the nurse’s power and the patient’s vulnerability. Refers to the provision of nursing services within the limits of the nurse/client relationship which promote the client’s dignity, independence and best interests and refrain from inappropriate involvement in the client’s personal relationships and/or the obtainment of the nurse’s personal gain at the client’s expense. </a:t>
            </a:r>
          </a:p>
        </p:txBody>
      </p:sp>
    </p:spTree>
    <p:extLst>
      <p:ext uri="{BB962C8B-B14F-4D97-AF65-F5344CB8AC3E}">
        <p14:creationId xmlns:p14="http://schemas.microsoft.com/office/powerpoint/2010/main" val="83562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Professional Boundaries </a:t>
            </a:r>
            <a:endParaRPr lang="en-US" dirty="0"/>
          </a:p>
        </p:txBody>
      </p:sp>
      <p:sp>
        <p:nvSpPr>
          <p:cNvPr id="3" name="Content Placeholder 2"/>
          <p:cNvSpPr>
            <a:spLocks noGrp="1"/>
          </p:cNvSpPr>
          <p:nvPr>
            <p:ph idx="1"/>
          </p:nvPr>
        </p:nvSpPr>
        <p:spPr/>
        <p:txBody>
          <a:bodyPr>
            <a:normAutofit lnSpcReduction="10000"/>
          </a:bodyPr>
          <a:lstStyle/>
          <a:p>
            <a:endParaRPr lang="en-US" b="1" dirty="0"/>
          </a:p>
          <a:p>
            <a:pPr marL="0" indent="0" algn="ctr">
              <a:buNone/>
            </a:pPr>
            <a:r>
              <a:rPr lang="en-US" b="1" dirty="0"/>
              <a:t>TOO </a:t>
            </a:r>
            <a:r>
              <a:rPr lang="en-US" b="1" dirty="0" smtClean="0"/>
              <a:t>LITTLE </a:t>
            </a:r>
            <a:r>
              <a:rPr lang="en-US" b="1" dirty="0"/>
              <a:t>Care Provider Involvement </a:t>
            </a:r>
            <a:endParaRPr lang="en-US" b="1" dirty="0" smtClean="0"/>
          </a:p>
          <a:p>
            <a:pPr marL="0" indent="0" algn="ctr">
              <a:buNone/>
            </a:pPr>
            <a:endParaRPr lang="en-US" dirty="0"/>
          </a:p>
          <a:p>
            <a:pPr marL="0" indent="0" algn="ctr">
              <a:buNone/>
            </a:pPr>
            <a:r>
              <a:rPr lang="en-US" i="1" dirty="0" smtClean="0"/>
              <a:t>Patient Centered Care</a:t>
            </a:r>
          </a:p>
          <a:p>
            <a:pPr marL="0" indent="0" algn="ctr">
              <a:buNone/>
            </a:pPr>
            <a:endParaRPr lang="en-US" b="1" dirty="0"/>
          </a:p>
          <a:p>
            <a:pPr marL="0" indent="0" algn="ctr">
              <a:buNone/>
            </a:pPr>
            <a:r>
              <a:rPr lang="en-US" b="1" dirty="0" smtClean="0"/>
              <a:t>TOO </a:t>
            </a:r>
            <a:r>
              <a:rPr lang="en-US" b="1" dirty="0"/>
              <a:t>MUCH </a:t>
            </a:r>
            <a:r>
              <a:rPr lang="en-US" b="1" dirty="0" smtClean="0"/>
              <a:t>Care </a:t>
            </a:r>
            <a:r>
              <a:rPr lang="en-US" b="1" dirty="0"/>
              <a:t>Provider </a:t>
            </a:r>
            <a:r>
              <a:rPr lang="en-US" b="1" dirty="0" smtClean="0"/>
              <a:t>Involvement </a:t>
            </a:r>
          </a:p>
          <a:p>
            <a:endParaRPr lang="en-US" sz="2200" i="1" dirty="0"/>
          </a:p>
          <a:p>
            <a:pPr marL="0" indent="0">
              <a:buNone/>
            </a:pPr>
            <a:r>
              <a:rPr lang="en-US" sz="2200" i="1" dirty="0"/>
              <a:t>National Council of State Boards of Nursing. (2011). A Nurses Guide to Professional Boundaries </a:t>
            </a:r>
            <a:endParaRPr lang="en-US" sz="2200" b="1" i="1" dirty="0"/>
          </a:p>
          <a:p>
            <a:pPr marL="0" indent="0">
              <a:buNone/>
            </a:pPr>
            <a:endParaRPr lang="en-US" b="1" dirty="0" smtClean="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826605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Professional </a:t>
            </a:r>
            <a:r>
              <a:rPr lang="en-US" b="1" dirty="0"/>
              <a:t>Boundaries </a:t>
            </a:r>
            <a:endParaRPr lang="en-US" dirty="0"/>
          </a:p>
        </p:txBody>
      </p:sp>
      <p:sp>
        <p:nvSpPr>
          <p:cNvPr id="3" name="Content Placeholder 2"/>
          <p:cNvSpPr>
            <a:spLocks noGrp="1"/>
          </p:cNvSpPr>
          <p:nvPr>
            <p:ph idx="1"/>
          </p:nvPr>
        </p:nvSpPr>
        <p:spPr/>
        <p:txBody>
          <a:bodyPr/>
          <a:lstStyle/>
          <a:p>
            <a:endParaRPr lang="en-US" dirty="0"/>
          </a:p>
          <a:p>
            <a:pPr marL="0" indent="0">
              <a:buNone/>
            </a:pPr>
            <a:r>
              <a:rPr lang="en-US" dirty="0"/>
              <a:t>Rule 217.11. Standards of Nursing Practice </a:t>
            </a:r>
          </a:p>
          <a:p>
            <a:pPr marL="0" indent="0">
              <a:buNone/>
            </a:pPr>
            <a:r>
              <a:rPr lang="en-US" dirty="0" smtClean="0"/>
              <a:t>	(J)Know, recognize, and maintain 		professional boundaries of the nurse-	client relationship</a:t>
            </a:r>
          </a:p>
          <a:p>
            <a:pPr marL="0" indent="0">
              <a:buNone/>
            </a:pPr>
            <a:endParaRPr lang="en-US" b="1" dirty="0"/>
          </a:p>
          <a:p>
            <a:pPr marL="0" indent="0">
              <a:buNone/>
            </a:pPr>
            <a:r>
              <a:rPr lang="en-US" b="1" dirty="0" smtClean="0"/>
              <a:t> </a:t>
            </a:r>
            <a:endParaRPr lang="en-US" dirty="0"/>
          </a:p>
        </p:txBody>
      </p:sp>
    </p:spTree>
    <p:extLst>
      <p:ext uri="{BB962C8B-B14F-4D97-AF65-F5344CB8AC3E}">
        <p14:creationId xmlns:p14="http://schemas.microsoft.com/office/powerpoint/2010/main" val="2647078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Professional </a:t>
            </a:r>
            <a:r>
              <a:rPr lang="en-US" b="1" dirty="0"/>
              <a:t>Boundaries (Continued)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Rule </a:t>
            </a:r>
            <a:r>
              <a:rPr lang="en-US" dirty="0"/>
              <a:t>217.12. Unprofessional Conduct </a:t>
            </a:r>
          </a:p>
          <a:p>
            <a:pPr marL="0" indent="0">
              <a:buNone/>
            </a:pPr>
            <a:r>
              <a:rPr lang="en-US" dirty="0"/>
              <a:t> </a:t>
            </a:r>
            <a:r>
              <a:rPr lang="en-US" dirty="0" smtClean="0"/>
              <a:t>   (</a:t>
            </a:r>
            <a:r>
              <a:rPr lang="en-US" dirty="0"/>
              <a:t>6)Misconduct — actions or conduct that </a:t>
            </a:r>
            <a:r>
              <a:rPr lang="en-US" dirty="0" smtClean="0"/>
              <a:t>      include</a:t>
            </a:r>
            <a:r>
              <a:rPr lang="en-US" dirty="0"/>
              <a:t>, but are not limited to: </a:t>
            </a:r>
            <a:endParaRPr lang="en-US" dirty="0" smtClean="0"/>
          </a:p>
          <a:p>
            <a:pPr marL="0" indent="0">
              <a:buNone/>
            </a:pPr>
            <a:r>
              <a:rPr lang="en-US" dirty="0" smtClean="0"/>
              <a:t>	(</a:t>
            </a:r>
            <a:r>
              <a:rPr lang="en-US" dirty="0"/>
              <a:t>D) Violating professional boundaries of </a:t>
            </a:r>
            <a:r>
              <a:rPr lang="en-US" dirty="0" smtClean="0"/>
              <a:t>	the </a:t>
            </a:r>
            <a:r>
              <a:rPr lang="en-US" dirty="0"/>
              <a:t>nurse/client relationship </a:t>
            </a:r>
            <a:r>
              <a:rPr lang="en-US" dirty="0" smtClean="0"/>
              <a:t>including 	but 	not </a:t>
            </a:r>
            <a:r>
              <a:rPr lang="en-US" dirty="0"/>
              <a:t>limited to physical, sexual, </a:t>
            </a:r>
            <a:r>
              <a:rPr lang="en-US" dirty="0" smtClean="0"/>
              <a:t>emotional 	or </a:t>
            </a:r>
            <a:r>
              <a:rPr lang="en-US" dirty="0"/>
              <a:t>financial exploitation of the </a:t>
            </a:r>
            <a:r>
              <a:rPr lang="en-US" dirty="0" smtClean="0"/>
              <a:t>client </a:t>
            </a:r>
            <a:r>
              <a:rPr lang="en-US" dirty="0"/>
              <a:t>or the </a:t>
            </a:r>
            <a:r>
              <a:rPr lang="en-US" dirty="0" smtClean="0"/>
              <a:t>	client’s </a:t>
            </a:r>
            <a:r>
              <a:rPr lang="en-US" dirty="0"/>
              <a:t>significant other(s) </a:t>
            </a:r>
          </a:p>
          <a:p>
            <a:endParaRPr lang="en-US" dirty="0"/>
          </a:p>
        </p:txBody>
      </p:sp>
    </p:spTree>
    <p:extLst>
      <p:ext uri="{BB962C8B-B14F-4D97-AF65-F5344CB8AC3E}">
        <p14:creationId xmlns:p14="http://schemas.microsoft.com/office/powerpoint/2010/main" val="409682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Unprofessional </a:t>
            </a:r>
            <a:r>
              <a:rPr lang="en-US" b="1" dirty="0"/>
              <a:t>Conduct </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pPr marL="0" indent="0">
              <a:buNone/>
            </a:pPr>
            <a:r>
              <a:rPr lang="en-US" b="1" dirty="0"/>
              <a:t>Rule 217.12. Unprofessional Conduct </a:t>
            </a:r>
            <a:endParaRPr lang="en-US" dirty="0"/>
          </a:p>
          <a:p>
            <a:pPr marL="0" indent="0">
              <a:buNone/>
            </a:pPr>
            <a:r>
              <a:rPr lang="en-US" dirty="0"/>
              <a:t>•</a:t>
            </a:r>
            <a:r>
              <a:rPr lang="en-US" b="1" dirty="0"/>
              <a:t>Using fraud or deceit in procuring a license </a:t>
            </a:r>
            <a:endParaRPr lang="en-US" dirty="0"/>
          </a:p>
          <a:p>
            <a:pPr marL="0" indent="0">
              <a:buNone/>
            </a:pPr>
            <a:r>
              <a:rPr lang="en-US" dirty="0"/>
              <a:t>•</a:t>
            </a:r>
            <a:r>
              <a:rPr lang="en-US" b="1" dirty="0"/>
              <a:t>Improperly using a nursing license </a:t>
            </a:r>
            <a:endParaRPr lang="en-US" dirty="0"/>
          </a:p>
          <a:p>
            <a:pPr marL="0" indent="0">
              <a:buNone/>
            </a:pPr>
            <a:r>
              <a:rPr lang="en-US" dirty="0"/>
              <a:t>•</a:t>
            </a:r>
            <a:r>
              <a:rPr lang="en-US" b="1" dirty="0"/>
              <a:t>Impersonating another person in examination </a:t>
            </a:r>
            <a:endParaRPr lang="en-US" dirty="0"/>
          </a:p>
          <a:p>
            <a:pPr marL="0" indent="0">
              <a:buNone/>
            </a:pPr>
            <a:r>
              <a:rPr lang="en-US" dirty="0"/>
              <a:t>•</a:t>
            </a:r>
            <a:r>
              <a:rPr lang="en-US" b="1" dirty="0"/>
              <a:t>Aiding and abetting someone in unlawful practice </a:t>
            </a:r>
            <a:endParaRPr lang="en-US" dirty="0"/>
          </a:p>
          <a:p>
            <a:pPr marL="0" indent="0">
              <a:buNone/>
            </a:pPr>
            <a:r>
              <a:rPr lang="en-US" dirty="0"/>
              <a:t>•</a:t>
            </a:r>
            <a:r>
              <a:rPr lang="en-US" b="1" dirty="0"/>
              <a:t>Failing to cooperate with a lawful investigation </a:t>
            </a:r>
            <a:endParaRPr lang="en-US" dirty="0"/>
          </a:p>
          <a:p>
            <a:pPr marL="0" indent="0">
              <a:buNone/>
            </a:pPr>
            <a:r>
              <a:rPr lang="en-US" dirty="0"/>
              <a:t>•</a:t>
            </a:r>
            <a:r>
              <a:rPr lang="en-US" b="1" dirty="0"/>
              <a:t>Behaving in a threatening or violent manner in  </a:t>
            </a:r>
            <a:r>
              <a:rPr lang="en-US" b="1" dirty="0" smtClean="0"/>
              <a:t>  the </a:t>
            </a:r>
            <a:r>
              <a:rPr lang="en-US" b="1" dirty="0"/>
              <a:t>workplace </a:t>
            </a:r>
            <a:endParaRPr lang="en-US" dirty="0"/>
          </a:p>
          <a:p>
            <a:endParaRPr lang="en-US" dirty="0"/>
          </a:p>
        </p:txBody>
      </p:sp>
    </p:spTree>
    <p:extLst>
      <p:ext uri="{BB962C8B-B14F-4D97-AF65-F5344CB8AC3E}">
        <p14:creationId xmlns:p14="http://schemas.microsoft.com/office/powerpoint/2010/main" val="27510755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Unprofessional </a:t>
            </a:r>
            <a:r>
              <a:rPr lang="en-US" b="1" dirty="0"/>
              <a:t>Conduct (Continued) </a:t>
            </a:r>
            <a:endParaRPr lang="en-US" dirty="0"/>
          </a:p>
        </p:txBody>
      </p:sp>
      <p:sp>
        <p:nvSpPr>
          <p:cNvPr id="3" name="Content Placeholder 2"/>
          <p:cNvSpPr>
            <a:spLocks noGrp="1"/>
          </p:cNvSpPr>
          <p:nvPr>
            <p:ph idx="1"/>
          </p:nvPr>
        </p:nvSpPr>
        <p:spPr/>
        <p:txBody>
          <a:bodyPr/>
          <a:lstStyle/>
          <a:p>
            <a:endParaRPr lang="en-US" dirty="0"/>
          </a:p>
          <a:p>
            <a:pPr marL="0" indent="0">
              <a:buNone/>
            </a:pPr>
            <a:r>
              <a:rPr lang="en-US" b="1" dirty="0"/>
              <a:t>Rule 217.12. Unprofessional Conduct </a:t>
            </a:r>
            <a:endParaRPr lang="en-US" dirty="0"/>
          </a:p>
          <a:p>
            <a:r>
              <a:rPr lang="en-US" b="1" dirty="0" smtClean="0"/>
              <a:t>Offering</a:t>
            </a:r>
            <a:r>
              <a:rPr lang="en-US" b="1" dirty="0"/>
              <a:t>, giving, soliciting, or receiving or agreeing to receive, directly or indirectly, any fee or other consideration to or from a third party for the referral of a client in connection with the performance of professional services. </a:t>
            </a:r>
            <a:endParaRPr lang="en-US" dirty="0"/>
          </a:p>
          <a:p>
            <a:endParaRPr lang="en-US" dirty="0"/>
          </a:p>
        </p:txBody>
      </p:sp>
    </p:spTree>
    <p:extLst>
      <p:ext uri="{BB962C8B-B14F-4D97-AF65-F5344CB8AC3E}">
        <p14:creationId xmlns:p14="http://schemas.microsoft.com/office/powerpoint/2010/main" val="42183003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Standards of Nursing Practice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Respect </a:t>
            </a:r>
            <a:r>
              <a:rPr lang="en-US" b="1" dirty="0"/>
              <a:t>the client’s right to privacy by protecting confidential information </a:t>
            </a:r>
            <a:endParaRPr lang="en-US" b="1" dirty="0" smtClean="0"/>
          </a:p>
          <a:p>
            <a:pPr marL="0" indent="0">
              <a:buNone/>
            </a:pPr>
            <a:endParaRPr lang="en-US" dirty="0"/>
          </a:p>
          <a:p>
            <a:pPr marL="0" indent="0">
              <a:buNone/>
            </a:pPr>
            <a:r>
              <a:rPr lang="en-US" dirty="0"/>
              <a:t>•Promote and participate in education and  </a:t>
            </a:r>
            <a:r>
              <a:rPr lang="en-US" dirty="0" smtClean="0"/>
              <a:t> counseling </a:t>
            </a:r>
            <a:endParaRPr lang="en-US" dirty="0"/>
          </a:p>
          <a:p>
            <a:pPr marL="0" indent="0">
              <a:buNone/>
            </a:pPr>
            <a:r>
              <a:rPr lang="en-US" dirty="0"/>
              <a:t>•Notify the appropriate supervisor when leaving a nursing assignment </a:t>
            </a:r>
          </a:p>
          <a:p>
            <a:pPr marL="0" indent="0">
              <a:buNone/>
            </a:pPr>
            <a:r>
              <a:rPr lang="en-US" dirty="0"/>
              <a:t>•Know, recognize, and maintain professional boundaries of the nurse-client relationship </a:t>
            </a:r>
          </a:p>
          <a:p>
            <a:pPr marL="0" indent="0">
              <a:buNone/>
            </a:pPr>
            <a:r>
              <a:rPr lang="en-US" dirty="0" smtClean="0"/>
              <a:t> </a:t>
            </a:r>
            <a:endParaRPr lang="en-US" dirty="0"/>
          </a:p>
        </p:txBody>
      </p:sp>
    </p:spTree>
    <p:extLst>
      <p:ext uri="{BB962C8B-B14F-4D97-AF65-F5344CB8AC3E}">
        <p14:creationId xmlns:p14="http://schemas.microsoft.com/office/powerpoint/2010/main" val="11558840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Scope of Practice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Role of LVN</a:t>
            </a:r>
          </a:p>
          <a:p>
            <a:r>
              <a:rPr lang="en-US" dirty="0" smtClean="0"/>
              <a:t>Directed scope of practice that must be supervised</a:t>
            </a:r>
          </a:p>
          <a:p>
            <a:r>
              <a:rPr lang="en-US" dirty="0" smtClean="0"/>
              <a:t>Educated </a:t>
            </a:r>
            <a:r>
              <a:rPr lang="en-US" dirty="0"/>
              <a:t>to care for clients with stable and predictable </a:t>
            </a:r>
            <a:r>
              <a:rPr lang="en-US" dirty="0" smtClean="0"/>
              <a:t>conditions</a:t>
            </a:r>
          </a:p>
          <a:p>
            <a:r>
              <a:rPr lang="en-US" dirty="0" smtClean="0"/>
              <a:t>Educated to use hands on assessments using their senses</a:t>
            </a:r>
            <a:endParaRPr lang="en-US" dirty="0"/>
          </a:p>
          <a:p>
            <a:pPr marL="0" indent="0">
              <a:buNone/>
            </a:pPr>
            <a:r>
              <a:rPr lang="en-US" b="1" dirty="0" smtClean="0"/>
              <a:t>Role of RN</a:t>
            </a:r>
          </a:p>
          <a:p>
            <a:r>
              <a:rPr lang="en-US" dirty="0" smtClean="0"/>
              <a:t>Works in structured and unstructured healthcare environments</a:t>
            </a:r>
            <a:endParaRPr lang="en-US" dirty="0"/>
          </a:p>
          <a:p>
            <a:r>
              <a:rPr lang="en-US" dirty="0" smtClean="0"/>
              <a:t>Responsible for well being of all patients</a:t>
            </a:r>
          </a:p>
          <a:p>
            <a:r>
              <a:rPr lang="en-US" dirty="0" smtClean="0"/>
              <a:t>Function with in the scope of the NPA and Board rules</a:t>
            </a:r>
          </a:p>
        </p:txBody>
      </p:sp>
    </p:spTree>
    <p:extLst>
      <p:ext uri="{BB962C8B-B14F-4D97-AF65-F5344CB8AC3E}">
        <p14:creationId xmlns:p14="http://schemas.microsoft.com/office/powerpoint/2010/main" val="3646814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Scope of Practice (Continued) </a:t>
            </a:r>
            <a:endParaRPr lang="en-US" dirty="0"/>
          </a:p>
        </p:txBody>
      </p:sp>
      <p:sp>
        <p:nvSpPr>
          <p:cNvPr id="3" name="Content Placeholder 2"/>
          <p:cNvSpPr>
            <a:spLocks noGrp="1"/>
          </p:cNvSpPr>
          <p:nvPr>
            <p:ph idx="1"/>
          </p:nvPr>
        </p:nvSpPr>
        <p:spPr>
          <a:xfrm>
            <a:off x="0" y="1600200"/>
            <a:ext cx="9067800" cy="4525963"/>
          </a:xfrm>
        </p:spPr>
        <p:txBody>
          <a:bodyPr/>
          <a:lstStyle/>
          <a:p>
            <a:endParaRPr lang="en-US" dirty="0"/>
          </a:p>
          <a:p>
            <a:pPr marL="0" indent="0">
              <a:buNone/>
            </a:pPr>
            <a:r>
              <a:rPr lang="en-US" dirty="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55565455"/>
              </p:ext>
            </p:extLst>
          </p:nvPr>
        </p:nvGraphicFramePr>
        <p:xfrm>
          <a:off x="381000" y="1524000"/>
          <a:ext cx="8077200" cy="4414520"/>
        </p:xfrm>
        <a:graphic>
          <a:graphicData uri="http://schemas.openxmlformats.org/drawingml/2006/table">
            <a:tbl>
              <a:tblPr firstRow="1" bandRow="1">
                <a:tableStyleId>{5C22544A-7EE6-4342-B048-85BDC9FD1C3A}</a:tableStyleId>
              </a:tblPr>
              <a:tblGrid>
                <a:gridCol w="3733800"/>
                <a:gridCol w="4343400"/>
              </a:tblGrid>
              <a:tr h="304800">
                <a:tc>
                  <a:txBody>
                    <a:bodyPr/>
                    <a:lstStyle/>
                    <a:p>
                      <a:r>
                        <a:rPr lang="en-US" sz="1800" b="1" i="0" u="none" strike="noStrike" kern="1200" baseline="0" dirty="0" smtClean="0">
                          <a:solidFill>
                            <a:schemeClr val="lt1"/>
                          </a:solidFill>
                          <a:latin typeface="+mn-lt"/>
                          <a:ea typeface="+mn-ea"/>
                          <a:cs typeface="+mn-cs"/>
                        </a:rPr>
                        <a:t>Professional Nursing Only </a:t>
                      </a:r>
                      <a:r>
                        <a:rPr lang="en-US" sz="1800" b="0" i="0" u="none" strike="noStrike" kern="1200" baseline="0" dirty="0" smtClean="0">
                          <a:solidFill>
                            <a:schemeClr val="lt1"/>
                          </a:solidFill>
                          <a:latin typeface="+mn-lt"/>
                          <a:ea typeface="+mn-ea"/>
                          <a:cs typeface="+mn-cs"/>
                        </a:rPr>
                        <a:t>	</a:t>
                      </a:r>
                    </a:p>
                  </a:txBody>
                  <a:tcPr/>
                </a:tc>
                <a:tc>
                  <a:txBody>
                    <a:bodyPr/>
                    <a:lstStyle/>
                    <a:p>
                      <a:r>
                        <a:rPr lang="en-US" sz="1800" b="1" i="0" u="none" strike="noStrike" kern="1200" baseline="0" dirty="0" smtClean="0">
                          <a:solidFill>
                            <a:schemeClr val="lt1"/>
                          </a:solidFill>
                          <a:latin typeface="+mn-lt"/>
                          <a:ea typeface="+mn-ea"/>
                          <a:cs typeface="+mn-cs"/>
                        </a:rPr>
                        <a:t>Vocational Nursing </a:t>
                      </a:r>
                      <a:r>
                        <a:rPr lang="en-US" sz="1800" b="0" i="0" u="none" strike="noStrike" kern="1200" baseline="0" dirty="0" smtClean="0">
                          <a:solidFill>
                            <a:schemeClr val="lt1"/>
                          </a:solidFill>
                          <a:latin typeface="+mn-lt"/>
                          <a:ea typeface="+mn-ea"/>
                          <a:cs typeface="+mn-cs"/>
                        </a:rPr>
                        <a:t>	</a:t>
                      </a:r>
                    </a:p>
                    <a:p>
                      <a:endParaRPr lang="en-US" dirty="0"/>
                    </a:p>
                  </a:txBody>
                  <a:tcPr/>
                </a:tc>
              </a:tr>
              <a:tr h="370840">
                <a:tc>
                  <a:txBody>
                    <a:bodyPr/>
                    <a:lstStyle/>
                    <a:p>
                      <a:r>
                        <a:rPr lang="en-US" b="1" dirty="0" smtClean="0"/>
                        <a:t>Practice independently within NPA and Board Rules </a:t>
                      </a:r>
                      <a:endParaRPr lang="en-US" dirty="0"/>
                    </a:p>
                  </a:txBody>
                  <a:tcPr/>
                </a:tc>
                <a:tc>
                  <a:txBody>
                    <a:bodyPr/>
                    <a:lstStyle/>
                    <a:p>
                      <a:r>
                        <a:rPr lang="en-US" sz="1800" b="1" i="0" u="none" strike="noStrike" kern="1200" baseline="0" dirty="0" smtClean="0">
                          <a:solidFill>
                            <a:schemeClr val="dk1"/>
                          </a:solidFill>
                          <a:latin typeface="+mn-lt"/>
                          <a:ea typeface="+mn-ea"/>
                          <a:cs typeface="+mn-cs"/>
                        </a:rPr>
                        <a:t>Participate in planning of nursing care </a:t>
                      </a:r>
                      <a:r>
                        <a:rPr lang="en-US" sz="1800" b="0" i="0" u="none" strike="noStrike" kern="1200" baseline="0" dirty="0" smtClean="0">
                          <a:solidFill>
                            <a:schemeClr val="dk1"/>
                          </a:solidFill>
                          <a:latin typeface="+mn-lt"/>
                          <a:ea typeface="+mn-ea"/>
                          <a:cs typeface="+mn-cs"/>
                        </a:rPr>
                        <a:t>	</a:t>
                      </a:r>
                    </a:p>
                    <a:p>
                      <a:endParaRPr lang="en-US" dirty="0"/>
                    </a:p>
                  </a:txBody>
                  <a:tcPr/>
                </a:tc>
              </a:tr>
              <a:tr h="665480">
                <a:tc>
                  <a:txBody>
                    <a:bodyPr/>
                    <a:lstStyle/>
                    <a:p>
                      <a:r>
                        <a:rPr lang="en-US" sz="1800" b="1" i="0" u="none" strike="noStrike" kern="1200" baseline="0" dirty="0" smtClean="0">
                          <a:solidFill>
                            <a:schemeClr val="dk1"/>
                          </a:solidFill>
                          <a:latin typeface="+mn-lt"/>
                          <a:ea typeface="+mn-ea"/>
                          <a:cs typeface="+mn-cs"/>
                        </a:rPr>
                        <a:t>Make nursing diagnoses </a:t>
                      </a:r>
                    </a:p>
                    <a:p>
                      <a:r>
                        <a:rPr lang="en-US" sz="1800" b="0" i="0" u="none" strike="noStrike" kern="1200" baseline="0" dirty="0" smtClean="0">
                          <a:solidFill>
                            <a:schemeClr val="dk1"/>
                          </a:solidFill>
                          <a:latin typeface="+mn-lt"/>
                          <a:ea typeface="+mn-ea"/>
                          <a:cs typeface="+mn-cs"/>
                        </a:rPr>
                        <a:t>	</a:t>
                      </a:r>
                    </a:p>
                  </a:txBody>
                  <a:tcPr/>
                </a:tc>
                <a:tc>
                  <a:txBody>
                    <a:bodyPr/>
                    <a:lstStyle/>
                    <a:p>
                      <a:r>
                        <a:rPr lang="en-US" sz="1800" b="1" i="0" u="none" strike="noStrike" kern="1200" baseline="0" dirty="0" smtClean="0">
                          <a:solidFill>
                            <a:schemeClr val="dk1"/>
                          </a:solidFill>
                          <a:latin typeface="+mn-lt"/>
                          <a:ea typeface="+mn-ea"/>
                          <a:cs typeface="+mn-cs"/>
                        </a:rPr>
                        <a:t>Assist in evaluating patient response to nursing care </a:t>
                      </a:r>
                      <a:r>
                        <a:rPr lang="en-US" sz="1800" b="0" i="0" u="none" strike="noStrike" kern="1200" baseline="0" dirty="0" smtClean="0">
                          <a:solidFill>
                            <a:schemeClr val="dk1"/>
                          </a:solidFill>
                          <a:latin typeface="+mn-lt"/>
                          <a:ea typeface="+mn-ea"/>
                          <a:cs typeface="+mn-cs"/>
                        </a:rPr>
                        <a:t>	</a:t>
                      </a:r>
                      <a:r>
                        <a:rPr lang="en-US" dirty="0" smtClean="0"/>
                        <a:t>7</a:t>
                      </a:r>
                      <a:endParaRPr lang="en-US" dirty="0"/>
                    </a:p>
                  </a:txBody>
                  <a:tcPr/>
                </a:tc>
              </a:tr>
              <a:tr h="370840">
                <a:tc>
                  <a:txBody>
                    <a:bodyPr/>
                    <a:lstStyle/>
                    <a:p>
                      <a:r>
                        <a:rPr lang="en-US" sz="1800" b="1" i="0" u="none" strike="noStrike" kern="1200" baseline="0" dirty="0" smtClean="0">
                          <a:solidFill>
                            <a:schemeClr val="dk1"/>
                          </a:solidFill>
                          <a:latin typeface="+mn-lt"/>
                          <a:ea typeface="+mn-ea"/>
                          <a:cs typeface="+mn-cs"/>
                        </a:rPr>
                        <a:t>Develop a nursing care plan </a:t>
                      </a:r>
                      <a:r>
                        <a:rPr lang="en-US" sz="1800" b="0" i="0" u="none" strike="noStrike" kern="1200" baseline="0" dirty="0" smtClean="0">
                          <a:solidFill>
                            <a:schemeClr val="dk1"/>
                          </a:solidFill>
                          <a:latin typeface="+mn-lt"/>
                          <a:ea typeface="+mn-ea"/>
                          <a:cs typeface="+mn-cs"/>
                        </a:rPr>
                        <a:t>	</a:t>
                      </a:r>
                    </a:p>
                    <a:p>
                      <a:endParaRPr lang="en-US" dirty="0"/>
                    </a:p>
                  </a:txBody>
                  <a:tcPr/>
                </a:tc>
                <a:tc>
                  <a:txBody>
                    <a:bodyPr/>
                    <a:lstStyle/>
                    <a:p>
                      <a:r>
                        <a:rPr lang="en-US" sz="1800" b="1" i="0" u="none" strike="noStrike" kern="1200" baseline="0" dirty="0" smtClean="0">
                          <a:solidFill>
                            <a:schemeClr val="dk1"/>
                          </a:solidFill>
                          <a:latin typeface="+mn-lt"/>
                          <a:ea typeface="+mn-ea"/>
                          <a:cs typeface="+mn-cs"/>
                        </a:rPr>
                        <a:t>Perform focused assessment </a:t>
                      </a:r>
                      <a:r>
                        <a:rPr lang="en-US" sz="1800" b="0" i="0" u="none" strike="noStrike" kern="1200" baseline="0" dirty="0" smtClean="0">
                          <a:solidFill>
                            <a:schemeClr val="dk1"/>
                          </a:solidFill>
                          <a:latin typeface="+mn-lt"/>
                          <a:ea typeface="+mn-ea"/>
                          <a:cs typeface="+mn-cs"/>
                        </a:rPr>
                        <a:t>	</a:t>
                      </a:r>
                    </a:p>
                  </a:txBody>
                  <a:tcPr/>
                </a:tc>
              </a:tr>
              <a:tr h="883920">
                <a:tc>
                  <a:txBody>
                    <a:bodyPr/>
                    <a:lstStyle/>
                    <a:p>
                      <a:r>
                        <a:rPr lang="en-US" sz="1800" b="1" i="0" u="none" strike="noStrike" kern="1200" baseline="0" dirty="0" smtClean="0">
                          <a:solidFill>
                            <a:schemeClr val="dk1"/>
                          </a:solidFill>
                          <a:latin typeface="+mn-lt"/>
                          <a:ea typeface="+mn-ea"/>
                          <a:cs typeface="+mn-cs"/>
                        </a:rPr>
                        <a:t>Perform comprehensive assessment </a:t>
                      </a:r>
                      <a:r>
                        <a:rPr lang="en-US" sz="1800" b="0" i="0" u="none" strike="noStrike" kern="1200" baseline="0" dirty="0" smtClean="0">
                          <a:solidFill>
                            <a:schemeClr val="dk1"/>
                          </a:solidFill>
                          <a:latin typeface="+mn-lt"/>
                          <a:ea typeface="+mn-ea"/>
                          <a:cs typeface="+mn-cs"/>
                        </a:rPr>
                        <a:t>	</a:t>
                      </a:r>
                    </a:p>
                    <a:p>
                      <a:r>
                        <a:rPr lang="en-US" sz="1800" b="1" i="0" u="none" strike="noStrike" kern="1200" baseline="0" dirty="0" smtClean="0">
                          <a:solidFill>
                            <a:schemeClr val="dk1"/>
                          </a:solidFill>
                          <a:latin typeface="+mn-lt"/>
                          <a:ea typeface="+mn-ea"/>
                          <a:cs typeface="+mn-cs"/>
                        </a:rPr>
                        <a:t>Evaluate patient response </a:t>
                      </a:r>
                      <a:r>
                        <a:rPr lang="en-US" sz="1800" b="0" i="0" u="none" strike="noStrike" kern="1200" baseline="0" dirty="0" smtClean="0">
                          <a:solidFill>
                            <a:schemeClr val="dk1"/>
                          </a:solidFill>
                          <a:latin typeface="+mn-lt"/>
                          <a:ea typeface="+mn-ea"/>
                          <a:cs typeface="+mn-cs"/>
                        </a:rPr>
                        <a:t>	</a:t>
                      </a:r>
                    </a:p>
                  </a:txBody>
                  <a:tcPr/>
                </a:tc>
                <a:tc>
                  <a:txBody>
                    <a:bodyPr/>
                    <a:lstStyle/>
                    <a:p>
                      <a:endParaRPr lang="en-US" dirty="0"/>
                    </a:p>
                  </a:txBody>
                  <a:tcPr/>
                </a:tc>
              </a:tr>
              <a:tr h="370840">
                <a:tc>
                  <a:txBody>
                    <a:bodyPr/>
                    <a:lstStyle/>
                    <a:p>
                      <a:endParaRPr lang="en-US" sz="1800" b="0" i="0" u="none" strike="noStrike" kern="1200" baseline="0" dirty="0" smtClean="0">
                        <a:solidFill>
                          <a:schemeClr val="dk1"/>
                        </a:solidFill>
                        <a:latin typeface="+mn-lt"/>
                        <a:ea typeface="+mn-ea"/>
                        <a:cs typeface="+mn-cs"/>
                      </a:endParaRPr>
                    </a:p>
                    <a:p>
                      <a:r>
                        <a:rPr lang="en-US" sz="1800" b="1" i="0" u="none" strike="noStrike" kern="1200" baseline="0" dirty="0" smtClean="0">
                          <a:solidFill>
                            <a:schemeClr val="dk1"/>
                          </a:solidFill>
                          <a:latin typeface="+mn-lt"/>
                          <a:ea typeface="+mn-ea"/>
                          <a:cs typeface="+mn-cs"/>
                        </a:rPr>
                        <a:t>Evaluate patient response to nursing care </a:t>
                      </a:r>
                      <a:r>
                        <a:rPr lang="en-US" sz="1800" b="0" i="0" u="none" strike="noStrike" kern="1200" baseline="0" dirty="0" smtClean="0">
                          <a:solidFill>
                            <a:schemeClr val="dk1"/>
                          </a:solidFill>
                          <a:latin typeface="+mn-lt"/>
                          <a:ea typeface="+mn-ea"/>
                          <a:cs typeface="+mn-cs"/>
                        </a:rPr>
                        <a:t>	</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659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dirty="0"/>
              <a:t> </a:t>
            </a:r>
            <a:r>
              <a:rPr lang="en-US" b="1" dirty="0"/>
              <a:t>IT IS A NURSE’S RESPONSIBILITY TO KNOW NPA/RULES AND REGULATIONS </a:t>
            </a:r>
            <a:endParaRPr lang="en-US" dirty="0"/>
          </a:p>
        </p:txBody>
      </p:sp>
    </p:spTree>
    <p:extLst>
      <p:ext uri="{BB962C8B-B14F-4D97-AF65-F5344CB8AC3E}">
        <p14:creationId xmlns:p14="http://schemas.microsoft.com/office/powerpoint/2010/main" val="35467415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LVN Supervision </a:t>
            </a:r>
            <a:endParaRPr lang="en-US" dirty="0"/>
          </a:p>
        </p:txBody>
      </p:sp>
      <p:sp>
        <p:nvSpPr>
          <p:cNvPr id="3" name="Content Placeholder 2"/>
          <p:cNvSpPr>
            <a:spLocks noGrp="1"/>
          </p:cNvSpPr>
          <p:nvPr>
            <p:ph idx="1"/>
          </p:nvPr>
        </p:nvSpPr>
        <p:spPr/>
        <p:txBody>
          <a:bodyPr/>
          <a:lstStyle/>
          <a:p>
            <a:pPr marL="0" indent="0">
              <a:buNone/>
            </a:pPr>
            <a:r>
              <a:rPr lang="en-US" b="1" dirty="0" smtClean="0"/>
              <a:t>NPA </a:t>
            </a:r>
            <a:r>
              <a:rPr lang="en-US" b="1" dirty="0"/>
              <a:t>§ 301.353 Supervision of Vocational Nurse</a:t>
            </a:r>
            <a:r>
              <a:rPr lang="en-US" b="1" dirty="0" smtClean="0"/>
              <a:t>:</a:t>
            </a:r>
          </a:p>
          <a:p>
            <a:pPr marL="0" indent="0">
              <a:buNone/>
            </a:pPr>
            <a:r>
              <a:rPr lang="en-US" b="1" dirty="0" smtClean="0"/>
              <a:t> </a:t>
            </a:r>
            <a:endParaRPr lang="en-US" dirty="0"/>
          </a:p>
          <a:p>
            <a:r>
              <a:rPr lang="en-US" dirty="0" smtClean="0"/>
              <a:t>The</a:t>
            </a:r>
            <a:r>
              <a:rPr lang="en-US" b="1" dirty="0" smtClean="0"/>
              <a:t> </a:t>
            </a:r>
            <a:r>
              <a:rPr lang="en-US" dirty="0"/>
              <a:t>practice of vocational nursing must be performed under the supervision of a registered nurse, physician, physician assistant, podiatrist, or dentist</a:t>
            </a:r>
            <a:r>
              <a:rPr lang="en-US" b="1" dirty="0"/>
              <a:t>. </a:t>
            </a:r>
            <a:endParaRPr lang="en-US" dirty="0"/>
          </a:p>
          <a:p>
            <a:endParaRPr lang="en-US" dirty="0"/>
          </a:p>
        </p:txBody>
      </p:sp>
    </p:spTree>
    <p:extLst>
      <p:ext uri="{BB962C8B-B14F-4D97-AF65-F5344CB8AC3E}">
        <p14:creationId xmlns:p14="http://schemas.microsoft.com/office/powerpoint/2010/main" val="28516328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Duty of a Nurse in any Practice Setting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Position </a:t>
            </a:r>
            <a:r>
              <a:rPr lang="en-US" dirty="0"/>
              <a:t>Statement 15.14 </a:t>
            </a:r>
          </a:p>
          <a:p>
            <a:r>
              <a:rPr lang="en-US" dirty="0" smtClean="0"/>
              <a:t>Establishes</a:t>
            </a:r>
            <a:r>
              <a:rPr lang="en-US" dirty="0"/>
              <a:t>, through the NPA and Board Rules, that a nurse has a responsibility and duty to a client/patient to provide and coordinate the delivery of safe, effective nursing care. </a:t>
            </a:r>
          </a:p>
          <a:p>
            <a:r>
              <a:rPr lang="en-US" dirty="0" smtClean="0"/>
              <a:t>This </a:t>
            </a:r>
            <a:r>
              <a:rPr lang="en-US" dirty="0"/>
              <a:t>duty supersedes any facility policy or physician order. </a:t>
            </a:r>
          </a:p>
          <a:p>
            <a:pPr marL="0" indent="0">
              <a:buNone/>
            </a:pPr>
            <a:endParaRPr lang="en-US" dirty="0"/>
          </a:p>
        </p:txBody>
      </p:sp>
    </p:spTree>
    <p:extLst>
      <p:ext uri="{BB962C8B-B14F-4D97-AF65-F5344CB8AC3E}">
        <p14:creationId xmlns:p14="http://schemas.microsoft.com/office/powerpoint/2010/main" val="31932376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Duty </a:t>
            </a:r>
            <a:r>
              <a:rPr lang="en-US" b="1" dirty="0"/>
              <a:t>of a Nurse in any Practice Setting (Continued) </a:t>
            </a:r>
            <a:endParaRPr lang="en-US" dirty="0"/>
          </a:p>
        </p:txBody>
      </p:sp>
      <p:sp>
        <p:nvSpPr>
          <p:cNvPr id="3" name="Content Placeholder 2"/>
          <p:cNvSpPr>
            <a:spLocks noGrp="1"/>
          </p:cNvSpPr>
          <p:nvPr>
            <p:ph idx="1"/>
          </p:nvPr>
        </p:nvSpPr>
        <p:spPr/>
        <p:txBody>
          <a:bodyPr>
            <a:normAutofit/>
          </a:bodyPr>
          <a:lstStyle/>
          <a:p>
            <a:r>
              <a:rPr lang="en-US" dirty="0" smtClean="0"/>
              <a:t>Duty </a:t>
            </a:r>
            <a:r>
              <a:rPr lang="en-US" dirty="0"/>
              <a:t>to the patient </a:t>
            </a:r>
          </a:p>
          <a:p>
            <a:r>
              <a:rPr lang="en-US" i="1" dirty="0" smtClean="0"/>
              <a:t>Lunsford </a:t>
            </a:r>
            <a:r>
              <a:rPr lang="en-US" i="1" dirty="0"/>
              <a:t>v. Board of Nurse Examiners</a:t>
            </a:r>
            <a:r>
              <a:rPr lang="en-US" dirty="0"/>
              <a:t>, 648 S.W. 2d 391 (Tex. App.--Austin, 1983) </a:t>
            </a:r>
          </a:p>
          <a:p>
            <a:pPr marL="0" indent="0">
              <a:buNone/>
            </a:pPr>
            <a:r>
              <a:rPr lang="en-US" dirty="0" smtClean="0"/>
              <a:t>The </a:t>
            </a:r>
            <a:r>
              <a:rPr lang="en-US" dirty="0"/>
              <a:t>court in affirming the disciplinary action of the Board, held that a nurse has a duty to the patient which cannot be superseded by hospital policy or physician's order. </a:t>
            </a:r>
          </a:p>
          <a:p>
            <a:endParaRPr lang="en-US" dirty="0"/>
          </a:p>
        </p:txBody>
      </p:sp>
    </p:spTree>
    <p:extLst>
      <p:ext uri="{BB962C8B-B14F-4D97-AF65-F5344CB8AC3E}">
        <p14:creationId xmlns:p14="http://schemas.microsoft.com/office/powerpoint/2010/main" val="2846736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Scope of Practice </a:t>
            </a:r>
            <a:endParaRPr lang="en-US" dirty="0"/>
          </a:p>
        </p:txBody>
      </p:sp>
      <p:sp>
        <p:nvSpPr>
          <p:cNvPr id="3" name="Content Placeholder 2"/>
          <p:cNvSpPr>
            <a:spLocks noGrp="1"/>
          </p:cNvSpPr>
          <p:nvPr>
            <p:ph idx="1"/>
          </p:nvPr>
        </p:nvSpPr>
        <p:spPr/>
        <p:txBody>
          <a:bodyPr/>
          <a:lstStyle/>
          <a:p>
            <a:endParaRPr lang="en-US" dirty="0"/>
          </a:p>
          <a:p>
            <a:endParaRPr lang="en-US" dirty="0"/>
          </a:p>
          <a:p>
            <a:pPr marL="0" indent="0">
              <a:buNone/>
            </a:pPr>
            <a:r>
              <a:rPr lang="en-US" dirty="0" smtClean="0"/>
              <a:t>The </a:t>
            </a:r>
            <a:r>
              <a:rPr lang="en-US" dirty="0"/>
              <a:t>Texas Nursing Practice Act (NPA) and the Board’s Rules and Regulations define the legal scope of practice for nurses. </a:t>
            </a:r>
          </a:p>
          <a:p>
            <a:endParaRPr lang="en-US" dirty="0"/>
          </a:p>
        </p:txBody>
      </p:sp>
    </p:spTree>
    <p:extLst>
      <p:ext uri="{BB962C8B-B14F-4D97-AF65-F5344CB8AC3E}">
        <p14:creationId xmlns:p14="http://schemas.microsoft.com/office/powerpoint/2010/main" val="18804060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Scope of Practice (Continued) </a:t>
            </a:r>
            <a:endParaRPr lang="en-US" dirty="0"/>
          </a:p>
        </p:txBody>
      </p:sp>
      <p:sp>
        <p:nvSpPr>
          <p:cNvPr id="3" name="Content Placeholder 2"/>
          <p:cNvSpPr>
            <a:spLocks noGrp="1"/>
          </p:cNvSpPr>
          <p:nvPr>
            <p:ph idx="1"/>
          </p:nvPr>
        </p:nvSpPr>
        <p:spPr/>
        <p:txBody>
          <a:bodyPr/>
          <a:lstStyle/>
          <a:p>
            <a:pPr marL="0" indent="0">
              <a:buNone/>
            </a:pPr>
            <a:r>
              <a:rPr lang="en-US" dirty="0" smtClean="0"/>
              <a:t>Graduate </a:t>
            </a:r>
            <a:r>
              <a:rPr lang="en-US" dirty="0"/>
              <a:t>Nurses </a:t>
            </a:r>
          </a:p>
          <a:p>
            <a:r>
              <a:rPr lang="en-US" dirty="0" smtClean="0"/>
              <a:t>Supervision </a:t>
            </a:r>
            <a:r>
              <a:rPr lang="en-US" dirty="0"/>
              <a:t>for a period of six months </a:t>
            </a:r>
          </a:p>
          <a:p>
            <a:r>
              <a:rPr lang="en-US" dirty="0" smtClean="0"/>
              <a:t>Lesser </a:t>
            </a:r>
            <a:r>
              <a:rPr lang="en-US" dirty="0"/>
              <a:t>time, if agreed upon by the newly licensed nurse and the supervising nurse </a:t>
            </a:r>
          </a:p>
          <a:p>
            <a:r>
              <a:rPr lang="en-US" dirty="0" smtClean="0"/>
              <a:t>Experienced </a:t>
            </a:r>
            <a:r>
              <a:rPr lang="en-US" dirty="0"/>
              <a:t>nurses should supervise and mentor </a:t>
            </a:r>
          </a:p>
          <a:p>
            <a:endParaRPr lang="en-US" dirty="0"/>
          </a:p>
        </p:txBody>
      </p:sp>
    </p:spTree>
    <p:extLst>
      <p:ext uri="{BB962C8B-B14F-4D97-AF65-F5344CB8AC3E}">
        <p14:creationId xmlns:p14="http://schemas.microsoft.com/office/powerpoint/2010/main" val="875230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Scope </a:t>
            </a:r>
            <a:r>
              <a:rPr lang="en-US" b="1" dirty="0"/>
              <a:t>of Practice (Continued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Nurses </a:t>
            </a:r>
            <a:r>
              <a:rPr lang="en-US" b="1" dirty="0"/>
              <a:t>transitioning back to practice or to new primary practice area </a:t>
            </a:r>
            <a:endParaRPr lang="en-US" b="1" dirty="0" smtClean="0"/>
          </a:p>
          <a:p>
            <a:pPr marL="0" indent="0">
              <a:buNone/>
            </a:pPr>
            <a:endParaRPr lang="en-US" dirty="0"/>
          </a:p>
          <a:p>
            <a:r>
              <a:rPr lang="en-US" dirty="0" smtClean="0"/>
              <a:t>Should </a:t>
            </a:r>
            <a:r>
              <a:rPr lang="en-US" dirty="0"/>
              <a:t>not act as charge nurse for at least six months, unless a lesser time period is agreed upon by the nurse and his/her supervisor, based on the competency of the nurse </a:t>
            </a:r>
          </a:p>
        </p:txBody>
      </p:sp>
    </p:spTree>
    <p:extLst>
      <p:ext uri="{BB962C8B-B14F-4D97-AF65-F5344CB8AC3E}">
        <p14:creationId xmlns:p14="http://schemas.microsoft.com/office/powerpoint/2010/main" val="38345878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Six-Step Decision-Making Model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Tool </a:t>
            </a:r>
            <a:r>
              <a:rPr lang="en-US" b="1" dirty="0"/>
              <a:t>developed by the BON to assist nurses in making good professional judgments about the nursing tasks or procedures they choose to undertake. </a:t>
            </a:r>
            <a:endParaRPr lang="en-US" dirty="0"/>
          </a:p>
          <a:p>
            <a:r>
              <a:rPr lang="en-US" dirty="0" smtClean="0"/>
              <a:t>Goal </a:t>
            </a:r>
            <a:r>
              <a:rPr lang="en-US" dirty="0"/>
              <a:t>is making sure that he/she only accepts those assignments for which the nurse has the education, training, and skill competency </a:t>
            </a:r>
          </a:p>
          <a:p>
            <a:pPr marL="0" indent="0">
              <a:buNone/>
            </a:pPr>
            <a:r>
              <a:rPr lang="en-US" dirty="0" smtClean="0"/>
              <a:t> </a:t>
            </a:r>
            <a:endParaRPr lang="en-US" dirty="0"/>
          </a:p>
          <a:p>
            <a:pPr marL="0" indent="0">
              <a:buNone/>
            </a:pPr>
            <a:r>
              <a:rPr lang="en-US" sz="2600" i="1" dirty="0"/>
              <a:t>http://www.bne.state.tx.us/pdfs/publication_pdfs/dectree.pdf </a:t>
            </a:r>
          </a:p>
        </p:txBody>
      </p:sp>
    </p:spTree>
    <p:extLst>
      <p:ext uri="{BB962C8B-B14F-4D97-AF65-F5344CB8AC3E}">
        <p14:creationId xmlns:p14="http://schemas.microsoft.com/office/powerpoint/2010/main" val="20663976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Six-Step Decision-Making Model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Six-Step </a:t>
            </a:r>
            <a:r>
              <a:rPr lang="en-US" b="1" dirty="0"/>
              <a:t>Decision-Making Model </a:t>
            </a:r>
            <a:endParaRPr lang="en-US" dirty="0"/>
          </a:p>
          <a:p>
            <a:pPr marL="514350" indent="-514350">
              <a:buFont typeface="+mj-lt"/>
              <a:buAutoNum type="arabicPeriod"/>
            </a:pPr>
            <a:r>
              <a:rPr lang="en-US" dirty="0" smtClean="0"/>
              <a:t>Is </a:t>
            </a:r>
            <a:r>
              <a:rPr lang="en-US" dirty="0"/>
              <a:t>the activity consistent with the Nursing Practice Act (NPA), Board Rules, and Board Position Statements and/or Guidelines </a:t>
            </a:r>
          </a:p>
          <a:p>
            <a:pPr marL="0" indent="0">
              <a:buNone/>
            </a:pPr>
            <a:r>
              <a:rPr lang="en-US" dirty="0" smtClean="0"/>
              <a:t>Yes   	           Continue            No		    </a:t>
            </a:r>
            <a:r>
              <a:rPr lang="en-US" dirty="0"/>
              <a:t>Stop</a:t>
            </a:r>
            <a:r>
              <a:rPr lang="en-US" b="1" dirty="0"/>
              <a:t> </a:t>
            </a:r>
            <a:r>
              <a:rPr lang="en-US" dirty="0"/>
              <a:t>	</a:t>
            </a:r>
          </a:p>
          <a:p>
            <a:pPr marL="0" indent="0">
              <a:buNone/>
            </a:pPr>
            <a:r>
              <a:rPr lang="en-US" dirty="0"/>
              <a:t>	</a:t>
            </a:r>
          </a:p>
        </p:txBody>
      </p:sp>
      <p:sp>
        <p:nvSpPr>
          <p:cNvPr id="4" name="Right Arrow 3"/>
          <p:cNvSpPr/>
          <p:nvPr/>
        </p:nvSpPr>
        <p:spPr>
          <a:xfrm>
            <a:off x="1447800" y="39624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0" y="3962400"/>
            <a:ext cx="591312"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11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Six-Step Decision-Making Model </a:t>
            </a:r>
            <a:endParaRPr lang="en-US" dirty="0"/>
          </a:p>
        </p:txBody>
      </p:sp>
      <p:sp>
        <p:nvSpPr>
          <p:cNvPr id="3" name="Content Placeholder 2"/>
          <p:cNvSpPr>
            <a:spLocks noGrp="1"/>
          </p:cNvSpPr>
          <p:nvPr>
            <p:ph idx="1"/>
          </p:nvPr>
        </p:nvSpPr>
        <p:spPr/>
        <p:txBody>
          <a:bodyPr>
            <a:normAutofit/>
          </a:bodyPr>
          <a:lstStyle/>
          <a:p>
            <a:pPr marL="0" indent="0">
              <a:buNone/>
            </a:pPr>
            <a:r>
              <a:rPr lang="en-US" b="1" dirty="0"/>
              <a:t>Six-Step Decision-Making Model </a:t>
            </a:r>
            <a:endParaRPr lang="en-US" b="1" dirty="0" smtClean="0"/>
          </a:p>
          <a:p>
            <a:pPr marL="0" indent="0">
              <a:buNone/>
            </a:pPr>
            <a:endParaRPr lang="en-US" dirty="0"/>
          </a:p>
          <a:p>
            <a:pPr marL="0" indent="0">
              <a:buNone/>
            </a:pPr>
            <a:r>
              <a:rPr lang="en-US" dirty="0" smtClean="0"/>
              <a:t>2.Is </a:t>
            </a:r>
            <a:r>
              <a:rPr lang="en-US" dirty="0"/>
              <a:t>the activity appropriately authorized by valid order/protocol and in accordance with established policies and procedures? </a:t>
            </a:r>
          </a:p>
          <a:p>
            <a:pPr marL="0" indent="0">
              <a:buNone/>
            </a:pPr>
            <a:r>
              <a:rPr lang="en-US" dirty="0"/>
              <a:t>	</a:t>
            </a:r>
          </a:p>
          <a:p>
            <a:pPr marL="0" indent="0">
              <a:buNone/>
            </a:pPr>
            <a:r>
              <a:rPr lang="en-US" dirty="0" smtClean="0"/>
              <a:t>Yes   </a:t>
            </a:r>
            <a:r>
              <a:rPr lang="en-US" dirty="0"/>
              <a:t>	           Continue            No		    Stop 	</a:t>
            </a:r>
          </a:p>
        </p:txBody>
      </p:sp>
      <p:sp>
        <p:nvSpPr>
          <p:cNvPr id="4" name="Right Arrow 3"/>
          <p:cNvSpPr/>
          <p:nvPr/>
        </p:nvSpPr>
        <p:spPr>
          <a:xfrm>
            <a:off x="1493520" y="51054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0" y="51054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12909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Six-Step Decision-Making Model </a:t>
            </a:r>
          </a:p>
          <a:p>
            <a:pPr marL="0" indent="0">
              <a:buNone/>
            </a:pPr>
            <a:r>
              <a:rPr lang="en-US" dirty="0" smtClean="0"/>
              <a:t>3.Is </a:t>
            </a:r>
            <a:r>
              <a:rPr lang="en-US" dirty="0"/>
              <a:t>the act supported by either research </a:t>
            </a:r>
            <a:r>
              <a:rPr lang="en-US" dirty="0" smtClean="0"/>
              <a:t>reported </a:t>
            </a:r>
            <a:r>
              <a:rPr lang="en-US" dirty="0"/>
              <a:t>in nursing and health-related literature or in scope of practice statements by national nursing organizations? </a:t>
            </a:r>
          </a:p>
          <a:p>
            <a:pPr marL="0" indent="0">
              <a:buNone/>
            </a:pPr>
            <a:r>
              <a:rPr lang="en-US" dirty="0"/>
              <a:t>	</a:t>
            </a:r>
          </a:p>
          <a:p>
            <a:pPr marL="0" indent="0">
              <a:buNone/>
            </a:pPr>
            <a:r>
              <a:rPr lang="en-US" dirty="0" smtClean="0"/>
              <a:t>Yes   </a:t>
            </a:r>
            <a:r>
              <a:rPr lang="en-US" dirty="0"/>
              <a:t>	           Continue            No		    Stop</a:t>
            </a:r>
          </a:p>
        </p:txBody>
      </p:sp>
      <p:sp>
        <p:nvSpPr>
          <p:cNvPr id="4" name="Right Arrow 3"/>
          <p:cNvSpPr/>
          <p:nvPr/>
        </p:nvSpPr>
        <p:spPr>
          <a:xfrm>
            <a:off x="1493520" y="5030724"/>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172200" y="5015484"/>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0167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panose="020B0604020202020204" pitchFamily="34" charset="0"/>
                <a:cs typeface="Arial" panose="020B0604020202020204" pitchFamily="34" charset="0"/>
              </a:rPr>
              <a:t>Laws and Regulations Regarding Nursing</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6400"/>
            <a:ext cx="8229600" cy="4525963"/>
          </a:xfrm>
        </p:spPr>
        <p:txBody>
          <a:bodyPr/>
          <a:lstStyle/>
          <a:p>
            <a:r>
              <a:rPr lang="en-US" sz="2800" dirty="0" smtClean="0">
                <a:latin typeface="Arial" panose="020B0604020202020204" pitchFamily="34" charset="0"/>
                <a:cs typeface="Arial" panose="020B0604020202020204" pitchFamily="34" charset="0"/>
              </a:rPr>
              <a:t>Texas Nurse Practice Act (NPA)</a:t>
            </a:r>
          </a:p>
          <a:p>
            <a:r>
              <a:rPr lang="en-US" sz="2800" dirty="0" smtClean="0">
                <a:latin typeface="Arial" panose="020B0604020202020204" pitchFamily="34" charset="0"/>
                <a:cs typeface="Arial" panose="020B0604020202020204" pitchFamily="34" charset="0"/>
              </a:rPr>
              <a:t>Texas Board of Nursing (BON) rules and Regulations</a:t>
            </a:r>
          </a:p>
          <a:p>
            <a:r>
              <a:rPr lang="en-US" sz="2800" dirty="0" smtClean="0">
                <a:latin typeface="Arial" panose="020B0604020202020204" pitchFamily="34" charset="0"/>
                <a:cs typeface="Arial" panose="020B0604020202020204" pitchFamily="34" charset="0"/>
              </a:rPr>
              <a:t>BON Position Statements</a:t>
            </a:r>
          </a:p>
          <a:p>
            <a:pPr marL="0" indent="0">
              <a:buNone/>
            </a:pPr>
            <a:r>
              <a:rPr lang="en-US" dirty="0" smtClean="0"/>
              <a:t>	</a:t>
            </a:r>
            <a:r>
              <a:rPr lang="en-US" sz="2400" dirty="0" smtClean="0">
                <a:latin typeface="Arial" panose="020B0604020202020204" pitchFamily="34" charset="0"/>
                <a:cs typeface="Arial" panose="020B0604020202020204" pitchFamily="34" charset="0"/>
              </a:rPr>
              <a:t>Don’t have the force of law, but the Board strongly 	encourages nurses to choose those position 	statements applicable to their practice setting and</a:t>
            </a:r>
          </a:p>
          <a:p>
            <a:pPr marL="0" indent="0">
              <a:buNone/>
            </a:pPr>
            <a:r>
              <a:rPr lang="en-US" sz="2400" dirty="0" smtClean="0">
                <a:latin typeface="Arial" panose="020B0604020202020204" pitchFamily="34" charset="0"/>
                <a:cs typeface="Arial" panose="020B0604020202020204" pitchFamily="34" charset="0"/>
              </a:rPr>
              <a:t> 	incorporate them into their daily practice to ensure 	patient safety</a:t>
            </a:r>
          </a:p>
          <a:p>
            <a:endParaRPr lang="en-US" sz="24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972264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Step Decision Making Model</a:t>
            </a:r>
            <a:endParaRPr lang="en-US" dirty="0"/>
          </a:p>
        </p:txBody>
      </p:sp>
      <p:sp>
        <p:nvSpPr>
          <p:cNvPr id="3" name="Content Placeholder 2"/>
          <p:cNvSpPr>
            <a:spLocks noGrp="1"/>
          </p:cNvSpPr>
          <p:nvPr>
            <p:ph idx="1"/>
          </p:nvPr>
        </p:nvSpPr>
        <p:spPr>
          <a:xfrm>
            <a:off x="533400" y="1600200"/>
            <a:ext cx="8229600" cy="4525963"/>
          </a:xfrm>
          <a:ln>
            <a:solidFill>
              <a:schemeClr val="accent1"/>
            </a:solidFill>
          </a:ln>
        </p:spPr>
        <p:txBody>
          <a:bodyPr>
            <a:normAutofit/>
          </a:bodyPr>
          <a:lstStyle/>
          <a:p>
            <a:pPr marL="0" indent="0">
              <a:buNone/>
            </a:pPr>
            <a:r>
              <a:rPr lang="en-US" b="1" dirty="0"/>
              <a:t>Six-Step Decision-Making Model </a:t>
            </a:r>
            <a:endParaRPr lang="en-US" b="1" dirty="0" smtClean="0"/>
          </a:p>
          <a:p>
            <a:pPr marL="0" indent="0">
              <a:buNone/>
            </a:pPr>
            <a:endParaRPr lang="en-US" b="1" dirty="0"/>
          </a:p>
          <a:p>
            <a:pPr marL="0" indent="0">
              <a:buNone/>
            </a:pPr>
            <a:r>
              <a:rPr lang="en-US" dirty="0" smtClean="0"/>
              <a:t>4.Do </a:t>
            </a:r>
            <a:r>
              <a:rPr lang="en-US" dirty="0"/>
              <a:t>you possess the required knowledge and have you demonstrated the competency required to carry out this activity safely? </a:t>
            </a:r>
          </a:p>
          <a:p>
            <a:pPr marL="0" indent="0">
              <a:buNone/>
            </a:pPr>
            <a:r>
              <a:rPr lang="en-US" dirty="0"/>
              <a:t>	</a:t>
            </a:r>
            <a:endParaRPr lang="en-US" dirty="0" smtClean="0"/>
          </a:p>
          <a:p>
            <a:pPr marL="0" indent="0">
              <a:buNone/>
            </a:pPr>
            <a:r>
              <a:rPr lang="en-US" dirty="0" smtClean="0"/>
              <a:t>Yes   </a:t>
            </a:r>
            <a:r>
              <a:rPr lang="en-US" dirty="0"/>
              <a:t>	           Continue            No		    Stop</a:t>
            </a:r>
          </a:p>
          <a:p>
            <a:pPr marL="0" indent="0">
              <a:buNone/>
            </a:pPr>
            <a:endParaRPr lang="en-US" dirty="0"/>
          </a:p>
        </p:txBody>
      </p:sp>
      <p:sp>
        <p:nvSpPr>
          <p:cNvPr id="4" name="Right Arrow 3"/>
          <p:cNvSpPr/>
          <p:nvPr/>
        </p:nvSpPr>
        <p:spPr>
          <a:xfrm>
            <a:off x="1463040" y="515493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0" y="515493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66392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Step Decision Making Model</a:t>
            </a:r>
          </a:p>
        </p:txBody>
      </p:sp>
      <p:sp>
        <p:nvSpPr>
          <p:cNvPr id="3" name="Content Placeholder 2"/>
          <p:cNvSpPr>
            <a:spLocks noGrp="1"/>
          </p:cNvSpPr>
          <p:nvPr>
            <p:ph idx="1"/>
          </p:nvPr>
        </p:nvSpPr>
        <p:spPr>
          <a:xfrm>
            <a:off x="533400" y="1600200"/>
            <a:ext cx="8229600" cy="4525963"/>
          </a:xfrm>
        </p:spPr>
        <p:txBody>
          <a:bodyPr/>
          <a:lstStyle/>
          <a:p>
            <a:pPr marL="0" indent="0">
              <a:buNone/>
            </a:pPr>
            <a:r>
              <a:rPr lang="en-US" b="1" dirty="0"/>
              <a:t>Six-Step</a:t>
            </a:r>
            <a:r>
              <a:rPr lang="en-US" b="1" dirty="0" smtClean="0"/>
              <a:t> </a:t>
            </a:r>
            <a:r>
              <a:rPr lang="en-US" b="1" dirty="0"/>
              <a:t>Decision-Making Model </a:t>
            </a:r>
          </a:p>
          <a:p>
            <a:endParaRPr lang="en-US" dirty="0"/>
          </a:p>
          <a:p>
            <a:pPr marL="0" indent="0">
              <a:buNone/>
            </a:pPr>
            <a:r>
              <a:rPr lang="en-US" dirty="0"/>
              <a:t>5.Would a reasonable and prudent nurse perform this activity in this setting? </a:t>
            </a:r>
          </a:p>
          <a:p>
            <a:pPr marL="0" indent="0">
              <a:buNone/>
            </a:pPr>
            <a:r>
              <a:rPr lang="en-US" dirty="0"/>
              <a:t>	</a:t>
            </a:r>
          </a:p>
          <a:p>
            <a:pPr marL="0" indent="0">
              <a:buNone/>
            </a:pPr>
            <a:r>
              <a:rPr lang="en-US" dirty="0" smtClean="0"/>
              <a:t>Yes   </a:t>
            </a:r>
            <a:r>
              <a:rPr lang="en-US" dirty="0"/>
              <a:t>	           Continue            No		    Stop</a:t>
            </a:r>
          </a:p>
          <a:p>
            <a:endParaRPr lang="en-US" dirty="0"/>
          </a:p>
        </p:txBody>
      </p:sp>
      <p:sp>
        <p:nvSpPr>
          <p:cNvPr id="4" name="Right Arrow 3"/>
          <p:cNvSpPr/>
          <p:nvPr/>
        </p:nvSpPr>
        <p:spPr>
          <a:xfrm>
            <a:off x="1508760" y="46482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172200" y="4648200"/>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84225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Six Step Decision Making Model</a:t>
            </a:r>
          </a:p>
        </p:txBody>
      </p:sp>
      <p:sp>
        <p:nvSpPr>
          <p:cNvPr id="3" name="Content Placeholder 2"/>
          <p:cNvSpPr>
            <a:spLocks noGrp="1"/>
          </p:cNvSpPr>
          <p:nvPr>
            <p:ph idx="1"/>
          </p:nvPr>
        </p:nvSpPr>
        <p:spPr>
          <a:xfrm>
            <a:off x="457200" y="1600200"/>
            <a:ext cx="8458200" cy="4525963"/>
          </a:xfrm>
        </p:spPr>
        <p:txBody>
          <a:bodyPr>
            <a:normAutofit/>
          </a:bodyPr>
          <a:lstStyle/>
          <a:p>
            <a:pPr marL="0" indent="0">
              <a:buNone/>
            </a:pPr>
            <a:r>
              <a:rPr lang="en-US" b="1" dirty="0"/>
              <a:t>Six-Step Decision-Making Model </a:t>
            </a:r>
            <a:endParaRPr lang="en-US" b="1" dirty="0" smtClean="0"/>
          </a:p>
          <a:p>
            <a:pPr marL="0" indent="0">
              <a:buNone/>
            </a:pPr>
            <a:r>
              <a:rPr lang="en-US" dirty="0" smtClean="0"/>
              <a:t>6.Are </a:t>
            </a:r>
            <a:r>
              <a:rPr lang="en-US" dirty="0"/>
              <a:t>you prepared to assume accountability for the provision of safe care and the outcome of the care rendered? 	</a:t>
            </a:r>
          </a:p>
          <a:p>
            <a:pPr marL="0" indent="0">
              <a:buNone/>
            </a:pPr>
            <a:r>
              <a:rPr lang="en-US" dirty="0"/>
              <a:t>	</a:t>
            </a:r>
          </a:p>
          <a:p>
            <a:pPr marL="0" indent="0">
              <a:buNone/>
            </a:pPr>
            <a:r>
              <a:rPr lang="en-US" dirty="0"/>
              <a:t>Yes   	        </a:t>
            </a:r>
            <a:r>
              <a:rPr lang="en-US" dirty="0" smtClean="0"/>
              <a:t>Continue        No           Stop the</a:t>
            </a:r>
            <a:r>
              <a:rPr lang="en-US" dirty="0"/>
              <a:t> activity</a:t>
            </a:r>
          </a:p>
          <a:p>
            <a:pPr marL="0" indent="0">
              <a:buNone/>
            </a:pPr>
            <a:r>
              <a:rPr lang="en-US" b="1" dirty="0" smtClean="0"/>
              <a:t>						</a:t>
            </a:r>
            <a:endParaRPr lang="en-US" dirty="0"/>
          </a:p>
          <a:p>
            <a:pPr marL="0" indent="0">
              <a:buNone/>
            </a:pPr>
            <a:endParaRPr lang="en-US" dirty="0"/>
          </a:p>
        </p:txBody>
      </p:sp>
      <p:sp>
        <p:nvSpPr>
          <p:cNvPr id="4" name="Right Arrow 3"/>
          <p:cNvSpPr/>
          <p:nvPr/>
        </p:nvSpPr>
        <p:spPr>
          <a:xfrm>
            <a:off x="1371600" y="4543806"/>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5181600" y="4558284"/>
            <a:ext cx="60960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1509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Delegation </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b="1" dirty="0" smtClean="0"/>
              <a:t>Authorizing </a:t>
            </a:r>
            <a:r>
              <a:rPr lang="en-US" b="1" dirty="0"/>
              <a:t>an unlicensed person to provide nursing services while retaining accountability for how the unlicensed person performs the task. It does not include situations in which an unlicensed person is directly assisting a RN by carrying out nursing tasks in the presence of a RN [Rule 224.4 (3)]. </a:t>
            </a:r>
            <a:endParaRPr lang="en-US" dirty="0"/>
          </a:p>
          <a:p>
            <a:endParaRPr lang="en-US" dirty="0"/>
          </a:p>
        </p:txBody>
      </p:sp>
    </p:spTree>
    <p:extLst>
      <p:ext uri="{BB962C8B-B14F-4D97-AF65-F5344CB8AC3E}">
        <p14:creationId xmlns:p14="http://schemas.microsoft.com/office/powerpoint/2010/main" val="32514115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Delegation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endParaRPr lang="en-US" dirty="0"/>
          </a:p>
          <a:p>
            <a:pPr marL="0" indent="0">
              <a:buNone/>
            </a:pPr>
            <a:r>
              <a:rPr lang="en-US" dirty="0"/>
              <a:t>•According to the BON website, many find delegation to be a perplexing concept with multiple nuances. </a:t>
            </a:r>
            <a:endParaRPr lang="en-US" dirty="0" smtClean="0"/>
          </a:p>
          <a:p>
            <a:pPr marL="0" indent="0">
              <a:buNone/>
            </a:pPr>
            <a:endParaRPr lang="en-US" dirty="0"/>
          </a:p>
          <a:p>
            <a:pPr marL="0" indent="0">
              <a:buNone/>
            </a:pPr>
            <a:r>
              <a:rPr lang="en-US" dirty="0"/>
              <a:t>•The BON created the Delegation Resource Packet to afford RNs clearer direction for delegation in a variety of settings thereby improving the delegation process. </a:t>
            </a:r>
            <a:endParaRPr lang="en-US" dirty="0" smtClean="0"/>
          </a:p>
          <a:p>
            <a:pPr marL="0" indent="0">
              <a:buNone/>
            </a:pPr>
            <a:endParaRPr lang="en-US" dirty="0" smtClean="0"/>
          </a:p>
          <a:p>
            <a:r>
              <a:rPr lang="en-US" sz="2400" dirty="0" smtClean="0"/>
              <a:t>http</a:t>
            </a:r>
            <a:r>
              <a:rPr lang="en-US" sz="2400" dirty="0"/>
              <a:t>://www.bne.state.tx.us/practice_delegation_resource_packet.asp </a:t>
            </a:r>
          </a:p>
        </p:txBody>
      </p:sp>
    </p:spTree>
    <p:extLst>
      <p:ext uri="{BB962C8B-B14F-4D97-AF65-F5344CB8AC3E}">
        <p14:creationId xmlns:p14="http://schemas.microsoft.com/office/powerpoint/2010/main" val="31804459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Disciplinary </a:t>
            </a:r>
            <a:r>
              <a:rPr lang="en-US" b="1" dirty="0"/>
              <a:t>Action by the BON (Continued)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Cases that result in disciplinary action become public information </a:t>
            </a:r>
          </a:p>
          <a:p>
            <a:endParaRPr lang="en-US" dirty="0"/>
          </a:p>
        </p:txBody>
      </p:sp>
    </p:spTree>
    <p:extLst>
      <p:ext uri="{BB962C8B-B14F-4D97-AF65-F5344CB8AC3E}">
        <p14:creationId xmlns:p14="http://schemas.microsoft.com/office/powerpoint/2010/main" val="28162328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Criteria </a:t>
            </a:r>
            <a:r>
              <a:rPr lang="en-US" b="1" dirty="0"/>
              <a:t>for Delegation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RNs may delegate </a:t>
            </a:r>
          </a:p>
          <a:p>
            <a:pPr marL="0" indent="0">
              <a:buNone/>
            </a:pPr>
            <a:r>
              <a:rPr lang="en-US" dirty="0"/>
              <a:t>•LVNs may supervise </a:t>
            </a:r>
          </a:p>
          <a:p>
            <a:pPr marL="0" indent="0">
              <a:buNone/>
            </a:pPr>
            <a:r>
              <a:rPr lang="en-US" dirty="0"/>
              <a:t>•</a:t>
            </a:r>
            <a:r>
              <a:rPr lang="en-US" b="1" dirty="0"/>
              <a:t>The RN is responsible for the evaluation of the delegated task to ensure it was completed and completed correctly [Rule 224.3]. </a:t>
            </a:r>
            <a:endParaRPr lang="en-US" dirty="0"/>
          </a:p>
          <a:p>
            <a:endParaRPr lang="en-US" dirty="0"/>
          </a:p>
        </p:txBody>
      </p:sp>
    </p:spTree>
    <p:extLst>
      <p:ext uri="{BB962C8B-B14F-4D97-AF65-F5344CB8AC3E}">
        <p14:creationId xmlns:p14="http://schemas.microsoft.com/office/powerpoint/2010/main" val="36255504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Nursing </a:t>
            </a:r>
            <a:r>
              <a:rPr lang="en-US" b="1" dirty="0"/>
              <a:t>Tasks Prohibited from Delegation </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indent="0">
              <a:buNone/>
            </a:pPr>
            <a:r>
              <a:rPr lang="en-US" dirty="0" smtClean="0"/>
              <a:t>Rule </a:t>
            </a:r>
            <a:r>
              <a:rPr lang="en-US" dirty="0"/>
              <a:t>224.8 (c) </a:t>
            </a:r>
          </a:p>
          <a:p>
            <a:r>
              <a:rPr lang="en-US" dirty="0" smtClean="0"/>
              <a:t>Formulation </a:t>
            </a:r>
            <a:r>
              <a:rPr lang="en-US" dirty="0"/>
              <a:t>of the nursing care plan and evaluation of the client’s response to the care rendered; </a:t>
            </a:r>
          </a:p>
          <a:p>
            <a:r>
              <a:rPr lang="en-US" dirty="0" smtClean="0"/>
              <a:t>Specific </a:t>
            </a:r>
            <a:r>
              <a:rPr lang="en-US" dirty="0"/>
              <a:t>tasks involved in the implementation of the care plan which require professional nursing judgment or intervention; </a:t>
            </a:r>
          </a:p>
        </p:txBody>
      </p:sp>
    </p:spTree>
    <p:extLst>
      <p:ext uri="{BB962C8B-B14F-4D97-AF65-F5344CB8AC3E}">
        <p14:creationId xmlns:p14="http://schemas.microsoft.com/office/powerpoint/2010/main" val="23367944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Nursing </a:t>
            </a:r>
            <a:r>
              <a:rPr lang="en-US" b="1" dirty="0"/>
              <a:t>Tasks Prohibited from Delegation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Rule </a:t>
            </a:r>
            <a:r>
              <a:rPr lang="en-US" dirty="0"/>
              <a:t>224.8 (c) </a:t>
            </a:r>
          </a:p>
          <a:p>
            <a:r>
              <a:rPr lang="en-US" dirty="0" smtClean="0"/>
              <a:t>The </a:t>
            </a:r>
            <a:r>
              <a:rPr lang="en-US" dirty="0"/>
              <a:t>responsibility and accountability for client health teaching and health counseling which promotes client education and involves the client’s significant others in accomplishing health goals; and </a:t>
            </a:r>
          </a:p>
          <a:p>
            <a:r>
              <a:rPr lang="en-US" dirty="0" smtClean="0"/>
              <a:t>Administration </a:t>
            </a:r>
            <a:r>
              <a:rPr lang="en-US" dirty="0"/>
              <a:t>of medications, including intravenous fluids, except by medication aides as permitted under §224.9 of this title (relating to The Medication Aide Permit Holder). </a:t>
            </a:r>
          </a:p>
          <a:p>
            <a:pPr marL="0" indent="0">
              <a:buNone/>
            </a:pPr>
            <a:endParaRPr lang="en-US" dirty="0"/>
          </a:p>
        </p:txBody>
      </p:sp>
    </p:spTree>
    <p:extLst>
      <p:ext uri="{BB962C8B-B14F-4D97-AF65-F5344CB8AC3E}">
        <p14:creationId xmlns:p14="http://schemas.microsoft.com/office/powerpoint/2010/main" val="334355336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Nursing Peer Review</a:t>
            </a:r>
            <a:endParaRPr lang="en-US" dirty="0"/>
          </a:p>
        </p:txBody>
      </p:sp>
    </p:spTree>
    <p:extLst>
      <p:ext uri="{BB962C8B-B14F-4D97-AF65-F5344CB8AC3E}">
        <p14:creationId xmlns:p14="http://schemas.microsoft.com/office/powerpoint/2010/main" val="351065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Arial" panose="020B0604020202020204" pitchFamily="34" charset="0"/>
                <a:cs typeface="Arial" panose="020B0604020202020204" pitchFamily="34" charset="0"/>
              </a:rPr>
              <a:t>Nurse Practice Act</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029200"/>
          </a:xfrm>
        </p:spPr>
        <p:txBody>
          <a:bodyPr>
            <a:normAutofit fontScale="92500"/>
          </a:bodyPr>
          <a:lstStyle/>
          <a:p>
            <a:pPr marL="0" indent="0">
              <a:buNone/>
            </a:pPr>
            <a:r>
              <a:rPr lang="en-US" dirty="0" smtClean="0"/>
              <a:t>Texas Occupational Code</a:t>
            </a:r>
            <a:endParaRPr lang="en-US" dirty="0"/>
          </a:p>
          <a:p>
            <a:pPr marL="0" indent="0">
              <a:buNone/>
            </a:pPr>
            <a:r>
              <a:rPr lang="en-US" dirty="0" smtClean="0"/>
              <a:t>	Subtitle E-Regulations of Nursing</a:t>
            </a:r>
          </a:p>
          <a:p>
            <a:pPr marL="0" indent="0">
              <a:buNone/>
            </a:pPr>
            <a:r>
              <a:rPr lang="en-US" dirty="0" smtClean="0"/>
              <a:t>		Chapter 301-Nurse Practice Act</a:t>
            </a:r>
          </a:p>
          <a:p>
            <a:pPr marL="0" indent="0">
              <a:buNone/>
            </a:pPr>
            <a:r>
              <a:rPr lang="en-US" dirty="0"/>
              <a:t>	</a:t>
            </a:r>
            <a:r>
              <a:rPr lang="en-US" dirty="0" smtClean="0"/>
              <a:t>	Chapter 303-Nursing Peer Review</a:t>
            </a:r>
          </a:p>
          <a:p>
            <a:pPr marL="0" indent="0">
              <a:buNone/>
            </a:pPr>
            <a:r>
              <a:rPr lang="en-US" dirty="0"/>
              <a:t>	</a:t>
            </a:r>
            <a:r>
              <a:rPr lang="en-US" dirty="0" smtClean="0"/>
              <a:t>	Chapter 304-Nurse Licensure 				Compact</a:t>
            </a:r>
          </a:p>
          <a:p>
            <a:pPr marL="0" indent="0">
              <a:buNone/>
            </a:pPr>
            <a:r>
              <a:rPr lang="en-US" dirty="0"/>
              <a:t>	</a:t>
            </a:r>
            <a:r>
              <a:rPr lang="en-US" dirty="0" smtClean="0"/>
              <a:t>	Chapter 305-APRN Licensure 				Compact</a:t>
            </a:r>
          </a:p>
          <a:p>
            <a:pPr marL="0" indent="0">
              <a:buNone/>
            </a:pPr>
            <a:r>
              <a:rPr lang="en-US" dirty="0" smtClean="0"/>
              <a:t>Source of the Texas Board of Licensing’s authority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51746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Mandatory </a:t>
            </a:r>
            <a:r>
              <a:rPr lang="en-US" b="1" dirty="0"/>
              <a:t>Reporting Requirement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dirty="0"/>
              <a:t>nurse shall report to the board if the nurse has reasonable cause to suspect that: </a:t>
            </a:r>
          </a:p>
          <a:p>
            <a:pPr marL="0" indent="0">
              <a:buNone/>
            </a:pPr>
            <a:r>
              <a:rPr lang="en-US" dirty="0"/>
              <a:t>1</a:t>
            </a:r>
            <a:r>
              <a:rPr lang="en-US" dirty="0" smtClean="0"/>
              <a:t>. Another </a:t>
            </a:r>
            <a:r>
              <a:rPr lang="en-US" dirty="0"/>
              <a:t>nurse has engaged in conduct subject to reporting; or </a:t>
            </a:r>
          </a:p>
          <a:p>
            <a:pPr marL="0" indent="0">
              <a:buNone/>
            </a:pPr>
            <a:r>
              <a:rPr lang="en-US" dirty="0"/>
              <a:t>2</a:t>
            </a:r>
            <a:r>
              <a:rPr lang="en-US" dirty="0" smtClean="0"/>
              <a:t>. The </a:t>
            </a:r>
            <a:r>
              <a:rPr lang="en-US" dirty="0"/>
              <a:t>ability of a nursing student to perform the services of the nursing profession would be, or would reasonably be expected to be, impaired by chemical dependency. </a:t>
            </a:r>
          </a:p>
          <a:p>
            <a:endParaRPr lang="en-US" dirty="0"/>
          </a:p>
        </p:txBody>
      </p:sp>
    </p:spTree>
    <p:extLst>
      <p:ext uri="{BB962C8B-B14F-4D97-AF65-F5344CB8AC3E}">
        <p14:creationId xmlns:p14="http://schemas.microsoft.com/office/powerpoint/2010/main" val="2231218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Alternative to Mandatory Reporting </a:t>
            </a:r>
            <a:endParaRPr lang="en-US" dirty="0"/>
          </a:p>
        </p:txBody>
      </p:sp>
      <p:sp>
        <p:nvSpPr>
          <p:cNvPr id="3" name="Content Placeholder 2"/>
          <p:cNvSpPr>
            <a:spLocks noGrp="1"/>
          </p:cNvSpPr>
          <p:nvPr>
            <p:ph idx="1"/>
          </p:nvPr>
        </p:nvSpPr>
        <p:spPr/>
        <p:txBody>
          <a:bodyPr/>
          <a:lstStyle/>
          <a:p>
            <a:pPr marL="0" indent="0">
              <a:buNone/>
            </a:pPr>
            <a:r>
              <a:rPr lang="en-US" b="1" dirty="0" smtClean="0"/>
              <a:t>Instead </a:t>
            </a:r>
            <a:r>
              <a:rPr lang="en-US" b="1" dirty="0"/>
              <a:t>of reporting to the board under a nurse may make a report to: </a:t>
            </a:r>
            <a:endParaRPr lang="en-US" dirty="0"/>
          </a:p>
          <a:p>
            <a:pPr marL="0" indent="0">
              <a:buNone/>
            </a:pPr>
            <a:r>
              <a:rPr lang="en-US" dirty="0" smtClean="0"/>
              <a:t>	1. A </a:t>
            </a:r>
            <a:r>
              <a:rPr lang="en-US" dirty="0"/>
              <a:t>nursing peer review committee under </a:t>
            </a:r>
            <a:r>
              <a:rPr lang="en-US" dirty="0" smtClean="0"/>
              <a:t>	Chapter 303;</a:t>
            </a:r>
          </a:p>
          <a:p>
            <a:pPr marL="0" indent="0" algn="ctr">
              <a:buNone/>
            </a:pPr>
            <a:r>
              <a:rPr lang="en-US" dirty="0" smtClean="0"/>
              <a:t>or </a:t>
            </a:r>
            <a:endParaRPr lang="en-US" dirty="0"/>
          </a:p>
          <a:p>
            <a:pPr marL="0" indent="0">
              <a:buNone/>
            </a:pPr>
            <a:r>
              <a:rPr lang="en-US" dirty="0" smtClean="0"/>
              <a:t>	2. To </a:t>
            </a:r>
            <a:r>
              <a:rPr lang="en-US" dirty="0"/>
              <a:t>the nursing educational program in </a:t>
            </a:r>
            <a:r>
              <a:rPr lang="en-US" dirty="0" smtClean="0"/>
              <a:t>	which </a:t>
            </a:r>
            <a:r>
              <a:rPr lang="en-US" dirty="0"/>
              <a:t>the student is enrolled. </a:t>
            </a:r>
          </a:p>
          <a:p>
            <a:endParaRPr lang="en-US" dirty="0"/>
          </a:p>
        </p:txBody>
      </p:sp>
    </p:spTree>
    <p:extLst>
      <p:ext uri="{BB962C8B-B14F-4D97-AF65-F5344CB8AC3E}">
        <p14:creationId xmlns:p14="http://schemas.microsoft.com/office/powerpoint/2010/main" val="217307727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Employer </a:t>
            </a:r>
            <a:r>
              <a:rPr lang="en-US" b="1" dirty="0"/>
              <a:t>Duty to Report </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an employer terminates a nurse (voluntarily or involuntarily), suspends for seven (7) or more days, or takes other substantive disciplinary action against a nurse or substantially equivalent action against an agency nurse for nursing practice errors/concerns, the employer must report to the Board (BON) in writing [NPA § 301.405 (b)] </a:t>
            </a:r>
          </a:p>
        </p:txBody>
      </p:sp>
    </p:spTree>
    <p:extLst>
      <p:ext uri="{BB962C8B-B14F-4D97-AF65-F5344CB8AC3E}">
        <p14:creationId xmlns:p14="http://schemas.microsoft.com/office/powerpoint/2010/main" val="24484977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Minor </a:t>
            </a:r>
            <a:r>
              <a:rPr lang="en-US" b="1" dirty="0"/>
              <a:t>Incidents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 </a:t>
            </a:r>
            <a:r>
              <a:rPr lang="en-US" b="1" dirty="0"/>
              <a:t>"minor incident" is defined by the NPA §301.419(a) as: </a:t>
            </a:r>
            <a:endParaRPr lang="en-US" dirty="0"/>
          </a:p>
          <a:p>
            <a:pPr marL="0" indent="0">
              <a:buNone/>
            </a:pPr>
            <a:r>
              <a:rPr lang="en-US" dirty="0"/>
              <a:t>•</a:t>
            </a:r>
            <a:r>
              <a:rPr lang="en-US" b="1" dirty="0"/>
              <a:t>"</a:t>
            </a:r>
            <a:r>
              <a:rPr lang="en-US" dirty="0"/>
              <a:t>conduct that does not indicate that the continuing practice of nursing by an affected nurse poses a risk of harm to the client or other person." </a:t>
            </a:r>
          </a:p>
        </p:txBody>
      </p:sp>
    </p:spTree>
    <p:extLst>
      <p:ext uri="{BB962C8B-B14F-4D97-AF65-F5344CB8AC3E}">
        <p14:creationId xmlns:p14="http://schemas.microsoft.com/office/powerpoint/2010/main" val="4424278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Minor </a:t>
            </a:r>
            <a:r>
              <a:rPr lang="en-US" b="1" dirty="0"/>
              <a:t>Incident Exclusions [Rule 217.16(c)]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Conduct </a:t>
            </a:r>
            <a:r>
              <a:rPr lang="en-US" b="1" dirty="0"/>
              <a:t>that cannot be considered a minor incident: </a:t>
            </a:r>
            <a:endParaRPr lang="en-US" dirty="0"/>
          </a:p>
          <a:p>
            <a:pPr marL="0" indent="0">
              <a:buNone/>
            </a:pPr>
            <a:r>
              <a:rPr lang="en-US" dirty="0"/>
              <a:t>1</a:t>
            </a:r>
            <a:r>
              <a:rPr lang="en-US" dirty="0" smtClean="0"/>
              <a:t>. Any </a:t>
            </a:r>
            <a:r>
              <a:rPr lang="en-US" dirty="0"/>
              <a:t>error that contributed to a patient’s death; </a:t>
            </a:r>
          </a:p>
          <a:p>
            <a:pPr marL="0" indent="0">
              <a:buNone/>
            </a:pPr>
            <a:r>
              <a:rPr lang="en-US" dirty="0"/>
              <a:t>2</a:t>
            </a:r>
            <a:r>
              <a:rPr lang="en-US" dirty="0" smtClean="0"/>
              <a:t>. Criminal </a:t>
            </a:r>
            <a:r>
              <a:rPr lang="en-US" dirty="0"/>
              <a:t>conduct defined in NPA § 301.4535; or </a:t>
            </a:r>
          </a:p>
          <a:p>
            <a:pPr marL="0" indent="0">
              <a:buNone/>
            </a:pPr>
            <a:r>
              <a:rPr lang="en-US" dirty="0"/>
              <a:t>3</a:t>
            </a:r>
            <a:r>
              <a:rPr lang="en-US" dirty="0" smtClean="0"/>
              <a:t>. A </a:t>
            </a:r>
            <a:r>
              <a:rPr lang="en-US" dirty="0"/>
              <a:t>serious violation of the board’s Unprofessional Conduct Rule 217.12 involving intentional or unethical conduct such as fraud, theft, patient abuse or patient exploitation. </a:t>
            </a:r>
          </a:p>
        </p:txBody>
      </p:sp>
    </p:spTree>
    <p:extLst>
      <p:ext uri="{BB962C8B-B14F-4D97-AF65-F5344CB8AC3E}">
        <p14:creationId xmlns:p14="http://schemas.microsoft.com/office/powerpoint/2010/main" val="341352837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TOC </a:t>
            </a:r>
            <a:r>
              <a:rPr lang="en-US" b="1" dirty="0"/>
              <a:t>Chapter 303. Nursing Peer Review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Defined </a:t>
            </a:r>
            <a:r>
              <a:rPr lang="en-US" b="1" dirty="0"/>
              <a:t>by NPA §303.001(5) as the evaluation of: </a:t>
            </a:r>
            <a:endParaRPr lang="en-US" dirty="0"/>
          </a:p>
          <a:p>
            <a:r>
              <a:rPr lang="en-US" dirty="0" smtClean="0"/>
              <a:t>nursing </a:t>
            </a:r>
            <a:r>
              <a:rPr lang="en-US" dirty="0"/>
              <a:t>services, </a:t>
            </a:r>
          </a:p>
          <a:p>
            <a:r>
              <a:rPr lang="en-US" dirty="0" smtClean="0"/>
              <a:t>the </a:t>
            </a:r>
            <a:r>
              <a:rPr lang="en-US" dirty="0"/>
              <a:t>qualifications of a nurse, </a:t>
            </a:r>
          </a:p>
          <a:p>
            <a:r>
              <a:rPr lang="en-US" dirty="0" smtClean="0"/>
              <a:t>the </a:t>
            </a:r>
            <a:r>
              <a:rPr lang="en-US" dirty="0"/>
              <a:t>quality of patient care rendered by a nurse, </a:t>
            </a:r>
          </a:p>
          <a:p>
            <a:r>
              <a:rPr lang="en-US" dirty="0" smtClean="0"/>
              <a:t>the </a:t>
            </a:r>
            <a:r>
              <a:rPr lang="en-US" dirty="0"/>
              <a:t>merits of a complaint concerning a nurse or nursing care, and </a:t>
            </a:r>
          </a:p>
          <a:p>
            <a:r>
              <a:rPr lang="en-US" dirty="0" smtClean="0"/>
              <a:t>a </a:t>
            </a:r>
            <a:r>
              <a:rPr lang="en-US" dirty="0"/>
              <a:t>determination or recommendation regarding a complaint. </a:t>
            </a:r>
          </a:p>
          <a:p>
            <a:endParaRPr lang="en-US" dirty="0"/>
          </a:p>
        </p:txBody>
      </p:sp>
    </p:spTree>
    <p:extLst>
      <p:ext uri="{BB962C8B-B14F-4D97-AF65-F5344CB8AC3E}">
        <p14:creationId xmlns:p14="http://schemas.microsoft.com/office/powerpoint/2010/main" val="38612252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Incident-Based </a:t>
            </a:r>
            <a:r>
              <a:rPr lang="en-US" b="1" dirty="0"/>
              <a:t>Peer Review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Incident-Based, because it relates to an incident reported after the fact, so it starts with an error or incident </a:t>
            </a:r>
            <a:endParaRPr lang="en-US" dirty="0" smtClean="0"/>
          </a:p>
          <a:p>
            <a:pPr marL="0" indent="0">
              <a:buNone/>
            </a:pPr>
            <a:endParaRPr lang="en-US" dirty="0"/>
          </a:p>
          <a:p>
            <a:pPr marL="0" indent="0">
              <a:buNone/>
            </a:pPr>
            <a:r>
              <a:rPr lang="en-US" dirty="0"/>
              <a:t>•Initiated by a nurse, facility, association, school, agency, or any other setting that utilizes the services of nurses </a:t>
            </a:r>
          </a:p>
          <a:p>
            <a:endParaRPr lang="en-US" dirty="0"/>
          </a:p>
        </p:txBody>
      </p:sp>
    </p:spTree>
    <p:extLst>
      <p:ext uri="{BB962C8B-B14F-4D97-AF65-F5344CB8AC3E}">
        <p14:creationId xmlns:p14="http://schemas.microsoft.com/office/powerpoint/2010/main" val="41193420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Safe </a:t>
            </a:r>
            <a:r>
              <a:rPr lang="en-US" b="1" dirty="0"/>
              <a:t>Harbor Peer Review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May be initiated by a LVN, RN or APRN prior to accepting an assignment or engaging in requested conduct that the nurse believes would place patients at risk of harm, thus potentially causing the nurse to violate his/her duty to the patient(s</a:t>
            </a:r>
            <a:r>
              <a:rPr lang="en-US" dirty="0" smtClean="0"/>
              <a:t>).</a:t>
            </a:r>
          </a:p>
          <a:p>
            <a:pPr marL="0" indent="0">
              <a:buNone/>
            </a:pPr>
            <a:r>
              <a:rPr lang="en-US" dirty="0" smtClean="0"/>
              <a:t> </a:t>
            </a:r>
            <a:endParaRPr lang="en-US" dirty="0"/>
          </a:p>
          <a:p>
            <a:pPr marL="0" indent="0">
              <a:buNone/>
            </a:pPr>
            <a:r>
              <a:rPr lang="en-US" dirty="0"/>
              <a:t>•Invoking safe harbor in accordance with Rule 217.20 protects the nurse from licensure action by the BON as well as from retaliatory action by the employer. </a:t>
            </a:r>
          </a:p>
          <a:p>
            <a:pPr marL="0" indent="0">
              <a:buNone/>
            </a:pPr>
            <a:endParaRPr lang="en-US" dirty="0"/>
          </a:p>
        </p:txBody>
      </p:sp>
      <p:sp>
        <p:nvSpPr>
          <p:cNvPr id="4" name="Title 1"/>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101720971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Safe </a:t>
            </a:r>
            <a:r>
              <a:rPr lang="en-US" b="1" dirty="0"/>
              <a:t>Harbor Peer Review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Employers of 10 or more licensed nurses must have a Peer Review Committee [TOC § 303.0015 (a) (1) and (2)]. </a:t>
            </a:r>
            <a:endParaRPr lang="en-US" dirty="0" smtClean="0"/>
          </a:p>
          <a:p>
            <a:pPr marL="0" indent="0">
              <a:buNone/>
            </a:pPr>
            <a:endParaRPr lang="en-US" dirty="0"/>
          </a:p>
          <a:p>
            <a:pPr marL="0" indent="0">
              <a:buNone/>
            </a:pPr>
            <a:r>
              <a:rPr lang="en-US" dirty="0"/>
              <a:t>•The committee shall give the nurse being reviewed at least minimum due process [TOC § 303.002 (e)]. </a:t>
            </a:r>
          </a:p>
          <a:p>
            <a:endParaRPr lang="en-US" dirty="0"/>
          </a:p>
        </p:txBody>
      </p:sp>
    </p:spTree>
    <p:extLst>
      <p:ext uri="{BB962C8B-B14F-4D97-AF65-F5344CB8AC3E}">
        <p14:creationId xmlns:p14="http://schemas.microsoft.com/office/powerpoint/2010/main" val="14529148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Due Process Rights </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a:t>facility conducting incident-based peer review shall: </a:t>
            </a:r>
          </a:p>
          <a:p>
            <a:r>
              <a:rPr lang="en-US" dirty="0" smtClean="0"/>
              <a:t>Have </a:t>
            </a:r>
            <a:r>
              <a:rPr lang="en-US" dirty="0"/>
              <a:t>written policies and procedures about peer review </a:t>
            </a:r>
          </a:p>
          <a:p>
            <a:r>
              <a:rPr lang="en-US" dirty="0" smtClean="0"/>
              <a:t>Nurse </a:t>
            </a:r>
            <a:r>
              <a:rPr lang="en-US" dirty="0"/>
              <a:t>must receive notice regarding the review, and have an opportunity to respond to the notice </a:t>
            </a:r>
          </a:p>
          <a:p>
            <a:r>
              <a:rPr lang="en-US" dirty="0" smtClean="0"/>
              <a:t>Nurse </a:t>
            </a:r>
            <a:r>
              <a:rPr lang="en-US" dirty="0"/>
              <a:t>may have an attorney, will get feedback after the decision, and have a chance to respond to the decision </a:t>
            </a:r>
          </a:p>
          <a:p>
            <a:endParaRPr lang="en-US" dirty="0"/>
          </a:p>
        </p:txBody>
      </p:sp>
    </p:spTree>
    <p:extLst>
      <p:ext uri="{BB962C8B-B14F-4D97-AF65-F5344CB8AC3E}">
        <p14:creationId xmlns:p14="http://schemas.microsoft.com/office/powerpoint/2010/main" val="1714793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 Rules and Regulations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pPr marL="0" indent="0">
              <a:buNone/>
            </a:pPr>
            <a:r>
              <a:rPr lang="en-US" b="1" i="1" dirty="0"/>
              <a:t>Texas Administrative Code (TAC) </a:t>
            </a:r>
            <a:endParaRPr lang="en-US" b="1" i="1" dirty="0" smtClean="0"/>
          </a:p>
          <a:p>
            <a:pPr marL="0" indent="0">
              <a:buNone/>
            </a:pPr>
            <a:r>
              <a:rPr lang="en-US" b="1" dirty="0" smtClean="0"/>
              <a:t>TITLE </a:t>
            </a:r>
            <a:r>
              <a:rPr lang="en-US" b="1" dirty="0"/>
              <a:t>22. EXAMINING </a:t>
            </a:r>
            <a:r>
              <a:rPr lang="en-US" b="1" dirty="0" smtClean="0"/>
              <a:t>BOARDS</a:t>
            </a:r>
          </a:p>
          <a:p>
            <a:pPr marL="0" indent="0">
              <a:buNone/>
            </a:pPr>
            <a:r>
              <a:rPr lang="en-US" b="1" dirty="0" smtClean="0"/>
              <a:t> </a:t>
            </a:r>
            <a:r>
              <a:rPr lang="en-US" b="1" dirty="0"/>
              <a:t>PART 11. TEXAS BOARD OF NURSING </a:t>
            </a:r>
            <a:endParaRPr lang="en-US" b="1" dirty="0" smtClean="0"/>
          </a:p>
          <a:p>
            <a:pPr marL="0" indent="0">
              <a:buNone/>
            </a:pPr>
            <a:r>
              <a:rPr lang="en-US" b="1" dirty="0" smtClean="0"/>
              <a:t>CHAPTER </a:t>
            </a:r>
            <a:r>
              <a:rPr lang="en-US" b="1" dirty="0"/>
              <a:t>211. GENERAL PROVISIONS </a:t>
            </a:r>
            <a:endParaRPr lang="en-US" b="1" dirty="0" smtClean="0"/>
          </a:p>
          <a:p>
            <a:pPr marL="0" indent="0">
              <a:buNone/>
            </a:pPr>
            <a:endParaRPr lang="en-US" b="1" dirty="0" smtClean="0"/>
          </a:p>
          <a:p>
            <a:pPr marL="0" indent="0">
              <a:buNone/>
            </a:pPr>
            <a:r>
              <a:rPr lang="en-US" b="1" dirty="0" smtClean="0"/>
              <a:t>§</a:t>
            </a:r>
            <a:r>
              <a:rPr lang="en-US" b="1" dirty="0"/>
              <a:t>211.1. Introduction</a:t>
            </a:r>
            <a:r>
              <a:rPr lang="en-US" b="1" dirty="0" smtClean="0"/>
              <a:t>.</a:t>
            </a:r>
          </a:p>
          <a:p>
            <a:pPr marL="0" indent="0">
              <a:buNone/>
            </a:pPr>
            <a:r>
              <a:rPr lang="en-US" b="1" dirty="0" smtClean="0"/>
              <a:t> </a:t>
            </a:r>
            <a:r>
              <a:rPr lang="en-US" b="1" dirty="0"/>
              <a:t>(a) Name</a:t>
            </a:r>
            <a:r>
              <a:rPr lang="en-US" b="1" dirty="0" smtClean="0"/>
              <a:t>.	 	Board </a:t>
            </a:r>
            <a:r>
              <a:rPr lang="en-US" b="1" dirty="0"/>
              <a:t>of Nurse Examiners for the State of Texas…a </a:t>
            </a:r>
            <a:r>
              <a:rPr lang="en-US" b="1" dirty="0" smtClean="0"/>
              <a:t>			decision-making </a:t>
            </a:r>
            <a:r>
              <a:rPr lang="en-US" b="1" dirty="0"/>
              <a:t>board appointed by the Governor </a:t>
            </a:r>
            <a:r>
              <a:rPr lang="en-US" b="1" dirty="0" smtClean="0"/>
              <a:t>			of </a:t>
            </a:r>
            <a:r>
              <a:rPr lang="en-US" b="1" dirty="0"/>
              <a:t>the State of Texas</a:t>
            </a:r>
            <a:r>
              <a:rPr lang="en-US" b="1" dirty="0" smtClean="0"/>
              <a:t>…</a:t>
            </a:r>
          </a:p>
          <a:p>
            <a:pPr marL="0" indent="0">
              <a:buNone/>
            </a:pPr>
            <a:r>
              <a:rPr lang="en-US" b="1" dirty="0" smtClean="0"/>
              <a:t> </a:t>
            </a:r>
            <a:r>
              <a:rPr lang="en-US" b="1" dirty="0"/>
              <a:t>(b) Location</a:t>
            </a:r>
            <a:r>
              <a:rPr lang="en-US" b="1" dirty="0" smtClean="0"/>
              <a:t>.		 </a:t>
            </a:r>
            <a:r>
              <a:rPr lang="en-US" b="1" dirty="0"/>
              <a:t>The administrative offices shall be located in </a:t>
            </a:r>
            <a:r>
              <a:rPr lang="en-US" b="1" dirty="0" smtClean="0"/>
              <a:t>				Austin</a:t>
            </a:r>
            <a:r>
              <a:rPr lang="en-US" b="1" dirty="0"/>
              <a:t>, Texas</a:t>
            </a:r>
            <a:r>
              <a:rPr lang="en-US" b="1" dirty="0" smtClean="0"/>
              <a:t>.</a:t>
            </a:r>
          </a:p>
          <a:p>
            <a:pPr marL="0" indent="0">
              <a:buNone/>
            </a:pPr>
            <a:r>
              <a:rPr lang="en-US" b="1" dirty="0" smtClean="0"/>
              <a:t> </a:t>
            </a:r>
            <a:r>
              <a:rPr lang="en-US" b="1" dirty="0"/>
              <a:t>(c) Legal Authority. </a:t>
            </a:r>
            <a:r>
              <a:rPr lang="en-US" b="1" dirty="0" smtClean="0"/>
              <a:t>	Chapters </a:t>
            </a:r>
            <a:r>
              <a:rPr lang="en-US" b="1" dirty="0"/>
              <a:t>301, 303 and 304 of the Texas </a:t>
            </a:r>
            <a:r>
              <a:rPr lang="en-US" b="1" dirty="0" smtClean="0"/>
              <a:t>				Occupations </a:t>
            </a:r>
            <a:r>
              <a:rPr lang="en-US" b="1" dirty="0"/>
              <a:t>Code. </a:t>
            </a:r>
            <a:endParaRPr lang="en-US" b="1" dirty="0" smtClean="0"/>
          </a:p>
          <a:p>
            <a:pPr marL="0" indent="0">
              <a:buNone/>
            </a:pPr>
            <a:r>
              <a:rPr lang="en-US" b="1" dirty="0" smtClean="0"/>
              <a:t>(</a:t>
            </a:r>
            <a:r>
              <a:rPr lang="en-US" b="1" dirty="0"/>
              <a:t>d) Composition. </a:t>
            </a:r>
            <a:r>
              <a:rPr lang="en-US" b="1" dirty="0" smtClean="0"/>
              <a:t>		The </a:t>
            </a:r>
            <a:r>
              <a:rPr lang="en-US" b="1" dirty="0"/>
              <a:t>board shall be composed of those persons </a:t>
            </a:r>
            <a:r>
              <a:rPr lang="en-US" b="1" dirty="0" smtClean="0"/>
              <a:t>				appointed </a:t>
            </a:r>
            <a:r>
              <a:rPr lang="en-US" b="1" dirty="0"/>
              <a:t>by the Governor with the advice and consent </a:t>
            </a:r>
            <a:r>
              <a:rPr lang="en-US" b="1" dirty="0" smtClean="0"/>
              <a:t>			of </a:t>
            </a:r>
            <a:r>
              <a:rPr lang="en-US" b="1" dirty="0"/>
              <a:t>the Senate. </a:t>
            </a:r>
          </a:p>
        </p:txBody>
      </p:sp>
    </p:spTree>
    <p:extLst>
      <p:ext uri="{BB962C8B-B14F-4D97-AF65-F5344CB8AC3E}">
        <p14:creationId xmlns:p14="http://schemas.microsoft.com/office/powerpoint/2010/main" val="1291489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Minimum </a:t>
            </a:r>
            <a:r>
              <a:rPr lang="en-US" b="1" dirty="0"/>
              <a:t>Due Process Rights Include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Notice </a:t>
            </a:r>
            <a:r>
              <a:rPr lang="en-US" dirty="0"/>
              <a:t>must be provided in writing in person or by certified mail </a:t>
            </a:r>
          </a:p>
          <a:p>
            <a:r>
              <a:rPr lang="en-US" dirty="0" smtClean="0"/>
              <a:t>Notice </a:t>
            </a:r>
            <a:r>
              <a:rPr lang="en-US" dirty="0"/>
              <a:t>must Include a description of the event(s) to be evaluated in sufficient detail to inform the nurse of the incident, circumstances and conduct (error or omission) </a:t>
            </a:r>
          </a:p>
          <a:p>
            <a:r>
              <a:rPr lang="en-US" dirty="0" smtClean="0"/>
              <a:t>The </a:t>
            </a:r>
            <a:r>
              <a:rPr lang="en-US" dirty="0"/>
              <a:t>nurse must have the opportunity to: </a:t>
            </a:r>
          </a:p>
          <a:p>
            <a:pPr marL="0" indent="0">
              <a:buNone/>
            </a:pPr>
            <a:r>
              <a:rPr lang="en-US" dirty="0" smtClean="0"/>
              <a:t>	(</a:t>
            </a:r>
            <a:r>
              <a:rPr lang="en-US" dirty="0" err="1"/>
              <a:t>i</a:t>
            </a:r>
            <a:r>
              <a:rPr lang="en-US" dirty="0"/>
              <a:t>) submit a written statement regarding the </a:t>
            </a:r>
            <a:r>
              <a:rPr lang="en-US" dirty="0" smtClean="0"/>
              <a:t>	event </a:t>
            </a:r>
            <a:r>
              <a:rPr lang="en-US" dirty="0"/>
              <a:t>under review; </a:t>
            </a:r>
          </a:p>
          <a:p>
            <a:pPr marL="0" indent="0">
              <a:buNone/>
            </a:pPr>
            <a:r>
              <a:rPr lang="en-US" dirty="0" smtClean="0"/>
              <a:t>	(</a:t>
            </a:r>
            <a:r>
              <a:rPr lang="en-US" dirty="0"/>
              <a:t>ii) call witnesses, question witnesses, and be </a:t>
            </a:r>
            <a:r>
              <a:rPr lang="en-US" dirty="0" smtClean="0"/>
              <a:t>	present </a:t>
            </a:r>
            <a:r>
              <a:rPr lang="en-US" dirty="0"/>
              <a:t>when testimony or evidence is being </a:t>
            </a:r>
            <a:r>
              <a:rPr lang="en-US" dirty="0" smtClean="0"/>
              <a:t>	presented </a:t>
            </a:r>
            <a:endParaRPr lang="en-US" dirty="0"/>
          </a:p>
        </p:txBody>
      </p:sp>
    </p:spTree>
    <p:extLst>
      <p:ext uri="{BB962C8B-B14F-4D97-AF65-F5344CB8AC3E}">
        <p14:creationId xmlns:p14="http://schemas.microsoft.com/office/powerpoint/2010/main" val="19846620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Employer </a:t>
            </a:r>
            <a:r>
              <a:rPr lang="en-US" b="1" dirty="0"/>
              <a:t>Disciplinary Action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r>
            <a:r>
              <a:rPr lang="en-US" dirty="0"/>
              <a:t>Employment and licensure issues are separate. </a:t>
            </a:r>
          </a:p>
          <a:p>
            <a:pPr marL="0" indent="0">
              <a:buNone/>
            </a:pPr>
            <a:r>
              <a:rPr lang="en-US" dirty="0"/>
              <a:t>•An employer may take disciplinary action before review by the peer review committee is conducted, as peer review cannot determine issues related to employment. </a:t>
            </a:r>
          </a:p>
          <a:p>
            <a:pPr marL="0" indent="0">
              <a:buNone/>
            </a:pPr>
            <a:r>
              <a:rPr lang="en-US" dirty="0"/>
              <a:t>•The role of incident-based peer review is to determine if licensure violations have occurred and, if so, if the violations require reporting to the board. </a:t>
            </a:r>
          </a:p>
          <a:p>
            <a:endParaRPr lang="en-US" dirty="0"/>
          </a:p>
        </p:txBody>
      </p:sp>
    </p:spTree>
    <p:extLst>
      <p:ext uri="{BB962C8B-B14F-4D97-AF65-F5344CB8AC3E}">
        <p14:creationId xmlns:p14="http://schemas.microsoft.com/office/powerpoint/2010/main" val="27017418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Safe </a:t>
            </a:r>
            <a:r>
              <a:rPr lang="en-US" b="1" dirty="0"/>
              <a:t>Harbor Peer Review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Safe </a:t>
            </a:r>
            <a:r>
              <a:rPr lang="en-US" dirty="0"/>
              <a:t>Harbor must be invoked prior to engaging in the conduct or assignment for which peer review is requested, and may be invoked at any time during the work period when the initial assignment changes. </a:t>
            </a:r>
          </a:p>
          <a:p>
            <a:r>
              <a:rPr lang="en-US" dirty="0" smtClean="0"/>
              <a:t>Examples </a:t>
            </a:r>
            <a:r>
              <a:rPr lang="en-US" dirty="0"/>
              <a:t>of Safe Harbor situations include clinical assignments related to staffing and/or acuity of patients where the nurse believes patient harm may result [TAC § 217.11(1)(B) and (T)]. </a:t>
            </a:r>
          </a:p>
          <a:p>
            <a:pPr marL="0" indent="0">
              <a:buNone/>
            </a:pPr>
            <a:r>
              <a:rPr lang="en-US" dirty="0" smtClean="0"/>
              <a:t> </a:t>
            </a:r>
            <a:endParaRPr lang="en-US" dirty="0"/>
          </a:p>
        </p:txBody>
      </p:sp>
    </p:spTree>
    <p:extLst>
      <p:ext uri="{BB962C8B-B14F-4D97-AF65-F5344CB8AC3E}">
        <p14:creationId xmlns:p14="http://schemas.microsoft.com/office/powerpoint/2010/main" val="14498086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Safe </a:t>
            </a:r>
            <a:r>
              <a:rPr lang="en-US" b="1" dirty="0"/>
              <a:t>Harbor Peer Review </a:t>
            </a:r>
            <a:endParaRPr lang="en-US" dirty="0"/>
          </a:p>
        </p:txBody>
      </p:sp>
      <p:sp>
        <p:nvSpPr>
          <p:cNvPr id="3" name="Content Placeholder 2"/>
          <p:cNvSpPr>
            <a:spLocks noGrp="1"/>
          </p:cNvSpPr>
          <p:nvPr>
            <p:ph idx="1"/>
          </p:nvPr>
        </p:nvSpPr>
        <p:spPr/>
        <p:txBody>
          <a:bodyPr>
            <a:normAutofit fontScale="92500"/>
          </a:bodyPr>
          <a:lstStyle/>
          <a:p>
            <a:r>
              <a:rPr lang="en-US" dirty="0" smtClean="0"/>
              <a:t>Safe </a:t>
            </a:r>
            <a:r>
              <a:rPr lang="en-US" dirty="0"/>
              <a:t>Harbor allows nurses to accept assignments, and do the best patient care they are capable of, without fear of licensure action by the Board if they accidentally commit an error. </a:t>
            </a:r>
          </a:p>
          <a:p>
            <a:r>
              <a:rPr lang="en-US" dirty="0" smtClean="0"/>
              <a:t>It </a:t>
            </a:r>
            <a:r>
              <a:rPr lang="en-US" dirty="0"/>
              <a:t>is important to remember; however, that NPA § 301.352 gives a nurse the right to refuse to engage in conduct related to patient care if they believe the conduct would violate the NPA or any BON rule </a:t>
            </a:r>
          </a:p>
          <a:p>
            <a:endParaRPr lang="en-US" dirty="0"/>
          </a:p>
        </p:txBody>
      </p:sp>
    </p:spTree>
    <p:extLst>
      <p:ext uri="{BB962C8B-B14F-4D97-AF65-F5344CB8AC3E}">
        <p14:creationId xmlns:p14="http://schemas.microsoft.com/office/powerpoint/2010/main" val="140262286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Activation </a:t>
            </a:r>
            <a:r>
              <a:rPr lang="en-US" b="1" dirty="0"/>
              <a:t>of Safe Harbor Peer Review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Notify </a:t>
            </a:r>
            <a:r>
              <a:rPr lang="en-US" dirty="0"/>
              <a:t>the supervisor making the assignment in writing that the nurse is invoking Safe Harbor. </a:t>
            </a:r>
          </a:p>
          <a:p>
            <a:r>
              <a:rPr lang="en-US" dirty="0" smtClean="0"/>
              <a:t>This </a:t>
            </a:r>
            <a:r>
              <a:rPr lang="en-US" dirty="0"/>
              <a:t>must be done prior to engaging in the conduct or assignment for which safe harbor is requested. </a:t>
            </a:r>
          </a:p>
          <a:p>
            <a:r>
              <a:rPr lang="en-US" dirty="0" smtClean="0"/>
              <a:t>The </a:t>
            </a:r>
            <a:r>
              <a:rPr lang="en-US" dirty="0"/>
              <a:t>"Comprehensive Request for Safe Harbor Nursing Peer Review" must be completed by the end of the work period and before leaving the practice setting. </a:t>
            </a:r>
          </a:p>
          <a:p>
            <a:pPr marL="0" indent="0">
              <a:buNone/>
            </a:pPr>
            <a:r>
              <a:rPr lang="en-US" dirty="0" smtClean="0"/>
              <a:t> </a:t>
            </a:r>
            <a:endParaRPr lang="en-US" dirty="0"/>
          </a:p>
        </p:txBody>
      </p:sp>
    </p:spTree>
    <p:extLst>
      <p:ext uri="{BB962C8B-B14F-4D97-AF65-F5344CB8AC3E}">
        <p14:creationId xmlns:p14="http://schemas.microsoft.com/office/powerpoint/2010/main" val="93787323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Activation </a:t>
            </a:r>
            <a:r>
              <a:rPr lang="en-US" b="1" dirty="0"/>
              <a:t>of Safe Harbor Peer Review</a:t>
            </a:r>
            <a:endParaRPr lang="en-US" dirty="0"/>
          </a:p>
        </p:txBody>
      </p:sp>
      <p:sp>
        <p:nvSpPr>
          <p:cNvPr id="3" name="Content Placeholder 2"/>
          <p:cNvSpPr>
            <a:spLocks noGrp="1"/>
          </p:cNvSpPr>
          <p:nvPr>
            <p:ph idx="1"/>
          </p:nvPr>
        </p:nvSpPr>
        <p:spPr/>
        <p:txBody>
          <a:bodyPr/>
          <a:lstStyle/>
          <a:p>
            <a:r>
              <a:rPr lang="en-US" dirty="0" smtClean="0"/>
              <a:t>Please </a:t>
            </a:r>
            <a:r>
              <a:rPr lang="en-US" dirty="0"/>
              <a:t>DO NOT mail or fax your request for Safe Harbor Nursing Peer Review to the Board of Nursing. </a:t>
            </a:r>
          </a:p>
          <a:p>
            <a:r>
              <a:rPr lang="en-US" dirty="0" smtClean="0"/>
              <a:t>The </a:t>
            </a:r>
            <a:r>
              <a:rPr lang="en-US" dirty="0"/>
              <a:t>BON cannot conduct Peer Review – this must be done through the facility or agency where the assignment was made to you. </a:t>
            </a:r>
          </a:p>
          <a:p>
            <a:endParaRPr lang="en-US" dirty="0"/>
          </a:p>
        </p:txBody>
      </p:sp>
    </p:spTree>
    <p:extLst>
      <p:ext uri="{BB962C8B-B14F-4D97-AF65-F5344CB8AC3E}">
        <p14:creationId xmlns:p14="http://schemas.microsoft.com/office/powerpoint/2010/main" val="4428612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Protections for the Nurse</a:t>
            </a:r>
            <a:endParaRPr lang="en-US" dirty="0"/>
          </a:p>
        </p:txBody>
      </p:sp>
      <p:sp>
        <p:nvSpPr>
          <p:cNvPr id="3" name="Content Placeholder 2"/>
          <p:cNvSpPr>
            <a:spLocks noGrp="1"/>
          </p:cNvSpPr>
          <p:nvPr>
            <p:ph idx="1"/>
          </p:nvPr>
        </p:nvSpPr>
        <p:spPr/>
        <p:txBody>
          <a:bodyPr>
            <a:normAutofit/>
          </a:bodyPr>
          <a:lstStyle/>
          <a:p>
            <a:r>
              <a:rPr lang="en-US" b="1" dirty="0" smtClean="0"/>
              <a:t>A </a:t>
            </a:r>
            <a:r>
              <a:rPr lang="en-US" b="1" dirty="0"/>
              <a:t>nurse who in good faith requests Safe Harbor peer review: </a:t>
            </a:r>
            <a:endParaRPr lang="en-US" dirty="0"/>
          </a:p>
          <a:p>
            <a:pPr marL="400050" lvl="1" indent="0">
              <a:buNone/>
            </a:pPr>
            <a:r>
              <a:rPr lang="en-US" dirty="0"/>
              <a:t>1</a:t>
            </a:r>
            <a:r>
              <a:rPr lang="en-US" dirty="0" smtClean="0"/>
              <a:t>. May </a:t>
            </a:r>
            <a:r>
              <a:rPr lang="en-US" dirty="0"/>
              <a:t>not be disciplined or discriminated against for making the request; </a:t>
            </a:r>
          </a:p>
          <a:p>
            <a:pPr marL="400050" lvl="1" indent="0">
              <a:buNone/>
            </a:pPr>
            <a:r>
              <a:rPr lang="en-US" dirty="0"/>
              <a:t>2</a:t>
            </a:r>
            <a:r>
              <a:rPr lang="en-US" dirty="0" smtClean="0"/>
              <a:t>. May </a:t>
            </a:r>
            <a:r>
              <a:rPr lang="en-US" dirty="0"/>
              <a:t>engage in the requested conduct pending the peer review; and </a:t>
            </a:r>
          </a:p>
          <a:p>
            <a:pPr marL="400050" lvl="1" indent="0">
              <a:buNone/>
            </a:pPr>
            <a:r>
              <a:rPr lang="en-US" dirty="0"/>
              <a:t>3</a:t>
            </a:r>
            <a:r>
              <a:rPr lang="en-US" dirty="0" smtClean="0"/>
              <a:t>. May </a:t>
            </a:r>
            <a:r>
              <a:rPr lang="en-US" dirty="0"/>
              <a:t>not be disciplined by the board for engaging in that conduct while the peer review is pending</a:t>
            </a:r>
            <a:r>
              <a:rPr lang="en-US" b="1" dirty="0"/>
              <a:t>. </a:t>
            </a:r>
            <a:endParaRPr lang="en-US" dirty="0"/>
          </a:p>
          <a:p>
            <a:endParaRPr lang="en-US" dirty="0"/>
          </a:p>
        </p:txBody>
      </p:sp>
    </p:spTree>
    <p:extLst>
      <p:ext uri="{BB962C8B-B14F-4D97-AF65-F5344CB8AC3E}">
        <p14:creationId xmlns:p14="http://schemas.microsoft.com/office/powerpoint/2010/main" val="41825047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Withdrawal </a:t>
            </a:r>
            <a:r>
              <a:rPr lang="en-US" b="1" dirty="0"/>
              <a:t>of Request for Safe Harbor</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nurse's request for Safe Harbor Peer Review does not become invalid and the nurse does not have to withdraw his/her request for Safe Harbor just because a supervisor is able to respond with adequate staff, equipment, or whatever else was at issue with the original requested assignment. </a:t>
            </a:r>
          </a:p>
          <a:p>
            <a:r>
              <a:rPr lang="en-US" dirty="0" smtClean="0"/>
              <a:t>It </a:t>
            </a:r>
            <a:r>
              <a:rPr lang="en-US" dirty="0"/>
              <a:t>is the nurse's choice whether or not he/she wishes to still have a nursing peer review of the situation. </a:t>
            </a:r>
          </a:p>
        </p:txBody>
      </p:sp>
    </p:spTree>
    <p:extLst>
      <p:ext uri="{BB962C8B-B14F-4D97-AF65-F5344CB8AC3E}">
        <p14:creationId xmlns:p14="http://schemas.microsoft.com/office/powerpoint/2010/main" val="12739249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Safe Harbor </a:t>
            </a:r>
            <a:endParaRPr lang="en-US" dirty="0"/>
          </a:p>
        </p:txBody>
      </p:sp>
      <p:sp>
        <p:nvSpPr>
          <p:cNvPr id="3" name="Content Placeholder 2"/>
          <p:cNvSpPr>
            <a:spLocks noGrp="1"/>
          </p:cNvSpPr>
          <p:nvPr>
            <p:ph idx="1"/>
          </p:nvPr>
        </p:nvSpPr>
        <p:spPr/>
        <p:txBody>
          <a:bodyPr/>
          <a:lstStyle/>
          <a:p>
            <a:pPr marL="0" indent="0">
              <a:buNone/>
            </a:pPr>
            <a:endParaRPr lang="en-US" dirty="0"/>
          </a:p>
          <a:p>
            <a:r>
              <a:rPr lang="en-US" b="1" dirty="0"/>
              <a:t>Idea is that patients are better off with the nurse than without the nurse in the vast majority of cases. </a:t>
            </a:r>
            <a:endParaRPr lang="en-US" dirty="0"/>
          </a:p>
        </p:txBody>
      </p:sp>
    </p:spTree>
    <p:extLst>
      <p:ext uri="{BB962C8B-B14F-4D97-AF65-F5344CB8AC3E}">
        <p14:creationId xmlns:p14="http://schemas.microsoft.com/office/powerpoint/2010/main" val="100338264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Safe </a:t>
            </a:r>
            <a:r>
              <a:rPr lang="en-US" b="1" dirty="0"/>
              <a:t>Harbor (Continued) </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pPr marL="0" indent="0">
              <a:buNone/>
            </a:pPr>
            <a:r>
              <a:rPr lang="en-US" b="1" dirty="0" smtClean="0"/>
              <a:t>Rule </a:t>
            </a:r>
            <a:r>
              <a:rPr lang="en-US" b="1" dirty="0"/>
              <a:t>217.20(g) a nurse may engage in an assignment or requested conduct unless the requested assignment or conduct is one that: </a:t>
            </a:r>
            <a:endParaRPr lang="en-US" dirty="0"/>
          </a:p>
          <a:p>
            <a:pPr lvl="1"/>
            <a:r>
              <a:rPr lang="en-US" dirty="0" smtClean="0"/>
              <a:t>constitutes </a:t>
            </a:r>
            <a:r>
              <a:rPr lang="en-US" dirty="0"/>
              <a:t>a criminal act </a:t>
            </a:r>
          </a:p>
          <a:p>
            <a:pPr lvl="1"/>
            <a:r>
              <a:rPr lang="en-US" dirty="0" smtClean="0"/>
              <a:t>constitutes </a:t>
            </a:r>
            <a:r>
              <a:rPr lang="en-US" dirty="0"/>
              <a:t>unprofessional conduct, or </a:t>
            </a:r>
          </a:p>
          <a:p>
            <a:pPr lvl="1"/>
            <a:r>
              <a:rPr lang="en-US" dirty="0" smtClean="0"/>
              <a:t>the </a:t>
            </a:r>
            <a:r>
              <a:rPr lang="en-US" dirty="0"/>
              <a:t>nurse lacks the basic knowledge, skills, and abilities necessary to deliver nursing care that is safe and that meets the minimum standards of care to such an extent that accepting the assignment would expose one or more patients to an unjustifiable risk of harm. </a:t>
            </a:r>
          </a:p>
        </p:txBody>
      </p:sp>
    </p:spTree>
    <p:extLst>
      <p:ext uri="{BB962C8B-B14F-4D97-AF65-F5344CB8AC3E}">
        <p14:creationId xmlns:p14="http://schemas.microsoft.com/office/powerpoint/2010/main" val="918457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Texas Board of Nursing(BON)</a:t>
            </a:r>
            <a:endParaRPr lang="en-US" dirty="0"/>
          </a:p>
        </p:txBody>
      </p:sp>
      <p:sp>
        <p:nvSpPr>
          <p:cNvPr id="3" name="Content Placeholder 2"/>
          <p:cNvSpPr>
            <a:spLocks noGrp="1"/>
          </p:cNvSpPr>
          <p:nvPr>
            <p:ph idx="1"/>
          </p:nvPr>
        </p:nvSpPr>
        <p:spPr/>
        <p:txBody>
          <a:bodyPr/>
          <a:lstStyle/>
          <a:p>
            <a:r>
              <a:rPr lang="en-US" dirty="0" smtClean="0"/>
              <a:t>Established by passage of he NPA</a:t>
            </a:r>
          </a:p>
          <a:p>
            <a:r>
              <a:rPr lang="en-US" dirty="0" smtClean="0"/>
              <a:t>BON empowered by NPA with the responsibility and legal authority for ensuring competent practitioners of nursing</a:t>
            </a:r>
          </a:p>
          <a:p>
            <a:r>
              <a:rPr lang="en-US" dirty="0" smtClean="0"/>
              <a:t>Grants authority to the BON to make the rules and regulations to carry out the act.</a:t>
            </a:r>
          </a:p>
          <a:p>
            <a:endParaRPr lang="en-US" dirty="0"/>
          </a:p>
        </p:txBody>
      </p:sp>
    </p:spTree>
    <p:extLst>
      <p:ext uri="{BB962C8B-B14F-4D97-AF65-F5344CB8AC3E}">
        <p14:creationId xmlns:p14="http://schemas.microsoft.com/office/powerpoint/2010/main" val="41415149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Blue Print for Conversation: </a:t>
            </a:r>
            <a:endParaRPr lang="en-US" dirty="0"/>
          </a:p>
        </p:txBody>
      </p:sp>
      <p:sp>
        <p:nvSpPr>
          <p:cNvPr id="3" name="Content Placeholder 2"/>
          <p:cNvSpPr>
            <a:spLocks noGrp="1"/>
          </p:cNvSpPr>
          <p:nvPr>
            <p:ph idx="1"/>
          </p:nvPr>
        </p:nvSpPr>
        <p:spPr/>
        <p:txBody>
          <a:bodyPr/>
          <a:lstStyle/>
          <a:p>
            <a:endParaRPr lang="en-US" dirty="0"/>
          </a:p>
          <a:p>
            <a:pPr marL="514350" indent="-514350">
              <a:buFont typeface="+mj-lt"/>
              <a:buAutoNum type="arabicPeriod"/>
            </a:pPr>
            <a:r>
              <a:rPr lang="en-US" dirty="0"/>
              <a:t>Licensure &amp; Regulation Nursing Ethics </a:t>
            </a:r>
          </a:p>
          <a:p>
            <a:pPr marL="514350" indent="-514350">
              <a:buFont typeface="+mj-lt"/>
              <a:buAutoNum type="arabicPeriod"/>
            </a:pPr>
            <a:r>
              <a:rPr lang="en-US" dirty="0"/>
              <a:t>Nursing Practice 90 </a:t>
            </a:r>
          </a:p>
          <a:p>
            <a:pPr marL="514350" indent="-514350">
              <a:buFont typeface="+mj-lt"/>
              <a:buAutoNum type="arabicPeriod"/>
            </a:pPr>
            <a:r>
              <a:rPr lang="en-US" dirty="0" smtClean="0"/>
              <a:t> </a:t>
            </a:r>
            <a:r>
              <a:rPr lang="en-US" dirty="0"/>
              <a:t>Nursing Peer Review </a:t>
            </a:r>
          </a:p>
          <a:p>
            <a:pPr marL="514350" indent="-514350">
              <a:buFont typeface="+mj-lt"/>
              <a:buAutoNum type="arabicPeriod"/>
            </a:pPr>
            <a:r>
              <a:rPr lang="en-US" dirty="0" smtClean="0"/>
              <a:t> </a:t>
            </a:r>
            <a:r>
              <a:rPr lang="en-US" dirty="0"/>
              <a:t>Disciplinary Action </a:t>
            </a:r>
          </a:p>
        </p:txBody>
      </p:sp>
    </p:spTree>
    <p:extLst>
      <p:ext uri="{BB962C8B-B14F-4D97-AF65-F5344CB8AC3E}">
        <p14:creationId xmlns:p14="http://schemas.microsoft.com/office/powerpoint/2010/main" val="31920884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Rule 217.11. Standards of Nursing Practice </a:t>
            </a:r>
            <a:endParaRPr lang="en-US" dirty="0"/>
          </a:p>
        </p:txBody>
      </p:sp>
      <p:sp>
        <p:nvSpPr>
          <p:cNvPr id="3" name="Content Placeholder 2"/>
          <p:cNvSpPr>
            <a:spLocks noGrp="1"/>
          </p:cNvSpPr>
          <p:nvPr>
            <p:ph idx="1"/>
          </p:nvPr>
        </p:nvSpPr>
        <p:spPr/>
        <p:txBody>
          <a:bodyPr/>
          <a:lstStyle/>
          <a:p>
            <a:endParaRPr lang="en-US" dirty="0"/>
          </a:p>
          <a:p>
            <a:r>
              <a:rPr lang="en-US" dirty="0"/>
              <a:t>Texas Administrative Code </a:t>
            </a:r>
          </a:p>
          <a:p>
            <a:r>
              <a:rPr lang="en-US" dirty="0"/>
              <a:t>TITLE 22 EXAMINING BOARDS </a:t>
            </a:r>
          </a:p>
          <a:p>
            <a:r>
              <a:rPr lang="en-US" dirty="0"/>
              <a:t>PART 11 TEXAS BOARD OF NURSING </a:t>
            </a:r>
          </a:p>
          <a:p>
            <a:r>
              <a:rPr lang="en-US" dirty="0"/>
              <a:t>CHAPTER 217 LICENSURE, PEER ASSISTANCE AND PRACTICE </a:t>
            </a:r>
          </a:p>
          <a:p>
            <a:r>
              <a:rPr lang="en-US" dirty="0"/>
              <a:t>RULE §217.11 Standards of Nursing Practice </a:t>
            </a:r>
          </a:p>
        </p:txBody>
      </p:sp>
    </p:spTree>
    <p:extLst>
      <p:ext uri="{BB962C8B-B14F-4D97-AF65-F5344CB8AC3E}">
        <p14:creationId xmlns:p14="http://schemas.microsoft.com/office/powerpoint/2010/main" val="92747359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Rule 217.11. Standards of Nursing Practice </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standards of practice establish a minimum acceptable level of nursing practice in any setting for each level of nursing licensure or advanced practice authorization. </a:t>
            </a:r>
          </a:p>
          <a:p>
            <a:r>
              <a:rPr lang="en-US" dirty="0" smtClean="0"/>
              <a:t>Failure </a:t>
            </a:r>
            <a:r>
              <a:rPr lang="en-US" dirty="0"/>
              <a:t>to meet these standards may result in action against the nurse’s license even if no actual patient injury resulted. </a:t>
            </a:r>
          </a:p>
          <a:p>
            <a:pPr marL="0" indent="0">
              <a:buNone/>
            </a:pPr>
            <a:r>
              <a:rPr lang="en-US" dirty="0" smtClean="0"/>
              <a:t> </a:t>
            </a:r>
            <a:endParaRPr lang="en-US" dirty="0"/>
          </a:p>
        </p:txBody>
      </p:sp>
    </p:spTree>
    <p:extLst>
      <p:ext uri="{BB962C8B-B14F-4D97-AF65-F5344CB8AC3E}">
        <p14:creationId xmlns:p14="http://schemas.microsoft.com/office/powerpoint/2010/main" val="2923649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 </a:t>
            </a:r>
            <a:r>
              <a:rPr lang="en-US" b="1" dirty="0"/>
              <a:t>217.11. Standards of Nursing Practice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t>
            </a:r>
            <a:r>
              <a:rPr lang="en-US" dirty="0"/>
              <a:t>Standards Applicable to All Nurses. All vocational nurses, registered nurses and registered nurses with advanced practice authorization shall… </a:t>
            </a:r>
          </a:p>
          <a:p>
            <a:pPr marL="0" indent="0">
              <a:buNone/>
            </a:pPr>
            <a:r>
              <a:rPr lang="en-US" dirty="0"/>
              <a:t>•Standards Specific to Vocational Nurses… </a:t>
            </a:r>
          </a:p>
          <a:p>
            <a:pPr marL="0" indent="0">
              <a:buNone/>
            </a:pPr>
            <a:r>
              <a:rPr lang="en-US" dirty="0"/>
              <a:t>•Standards Specific to Registered Nurses… </a:t>
            </a:r>
          </a:p>
          <a:p>
            <a:pPr marL="0" indent="0">
              <a:buNone/>
            </a:pPr>
            <a:r>
              <a:rPr lang="en-US" dirty="0"/>
              <a:t>•Standards Specific to Registered Nurses with Advanced Practice Authorization… </a:t>
            </a:r>
          </a:p>
        </p:txBody>
      </p:sp>
    </p:spTree>
    <p:extLst>
      <p:ext uri="{BB962C8B-B14F-4D97-AF65-F5344CB8AC3E}">
        <p14:creationId xmlns:p14="http://schemas.microsoft.com/office/powerpoint/2010/main" val="17885217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Rule 217.12. Unprofessional Conduct</a:t>
            </a:r>
            <a:endParaRPr lang="en-US" dirty="0"/>
          </a:p>
        </p:txBody>
      </p:sp>
      <p:sp>
        <p:nvSpPr>
          <p:cNvPr id="3" name="Content Placeholder 2"/>
          <p:cNvSpPr>
            <a:spLocks noGrp="1"/>
          </p:cNvSpPr>
          <p:nvPr>
            <p:ph idx="1"/>
          </p:nvPr>
        </p:nvSpPr>
        <p:spPr/>
        <p:txBody>
          <a:bodyPr/>
          <a:lstStyle/>
          <a:p>
            <a:pPr marL="0" indent="0" algn="ctr">
              <a:buNone/>
            </a:pPr>
            <a:r>
              <a:rPr lang="en-US" b="1" dirty="0" smtClean="0"/>
              <a:t>Texas </a:t>
            </a:r>
            <a:r>
              <a:rPr lang="en-US" b="1" dirty="0"/>
              <a:t>Administrative Code </a:t>
            </a:r>
            <a:endParaRPr lang="en-US" b="1" dirty="0" smtClean="0"/>
          </a:p>
          <a:p>
            <a:pPr marL="0" indent="0">
              <a:buNone/>
            </a:pPr>
            <a:endParaRPr lang="en-US" b="1" dirty="0" smtClean="0"/>
          </a:p>
          <a:p>
            <a:r>
              <a:rPr lang="en-US" dirty="0" smtClean="0"/>
              <a:t>TITLE </a:t>
            </a:r>
            <a:r>
              <a:rPr lang="en-US" dirty="0"/>
              <a:t>22 EXAMINING BOARDS </a:t>
            </a:r>
            <a:endParaRPr lang="en-US" dirty="0" smtClean="0"/>
          </a:p>
          <a:p>
            <a:r>
              <a:rPr lang="en-US" dirty="0" smtClean="0"/>
              <a:t>PART </a:t>
            </a:r>
            <a:r>
              <a:rPr lang="en-US" dirty="0"/>
              <a:t>11 TEXAS BOARD OF NURSING </a:t>
            </a:r>
            <a:endParaRPr lang="en-US" dirty="0" smtClean="0"/>
          </a:p>
          <a:p>
            <a:r>
              <a:rPr lang="en-US" dirty="0" smtClean="0"/>
              <a:t>CHAPTER </a:t>
            </a:r>
            <a:r>
              <a:rPr lang="en-US" dirty="0"/>
              <a:t>217 LICENSURE, PEER ASSISTANCE AND PRACTICE </a:t>
            </a:r>
            <a:endParaRPr lang="en-US" dirty="0" smtClean="0"/>
          </a:p>
          <a:p>
            <a:r>
              <a:rPr lang="en-US" dirty="0" smtClean="0"/>
              <a:t>RULE </a:t>
            </a:r>
            <a:r>
              <a:rPr lang="en-US" dirty="0"/>
              <a:t>§217.12 Unprofessional Conduct</a:t>
            </a:r>
          </a:p>
        </p:txBody>
      </p:sp>
    </p:spTree>
    <p:extLst>
      <p:ext uri="{BB962C8B-B14F-4D97-AF65-F5344CB8AC3E}">
        <p14:creationId xmlns:p14="http://schemas.microsoft.com/office/powerpoint/2010/main" val="63316016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Rule </a:t>
            </a:r>
            <a:r>
              <a:rPr lang="en-US" b="1" dirty="0"/>
              <a:t>217.12. Unprofessional Conduct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t>
            </a:r>
            <a:r>
              <a:rPr lang="en-US" dirty="0"/>
              <a:t>The unprofessional conduct rules are intended to protect clients and the public from incompetent, unethical, or illegal conduct of licensees. </a:t>
            </a:r>
          </a:p>
          <a:p>
            <a:pPr marL="0" indent="0">
              <a:buNone/>
            </a:pPr>
            <a:r>
              <a:rPr lang="en-US" dirty="0"/>
              <a:t>•The purpose of these rules is to identify unprofessional or dishonorable behaviors of a nurse which the board believes are likely to deceive, defraud, or injure clients or the public. </a:t>
            </a:r>
          </a:p>
          <a:p>
            <a:pPr marL="0" indent="0">
              <a:buNone/>
            </a:pPr>
            <a:r>
              <a:rPr lang="en-US" dirty="0"/>
              <a:t>•Actual injury to a client need not be established. </a:t>
            </a:r>
          </a:p>
        </p:txBody>
      </p:sp>
    </p:spTree>
    <p:extLst>
      <p:ext uri="{BB962C8B-B14F-4D97-AF65-F5344CB8AC3E}">
        <p14:creationId xmlns:p14="http://schemas.microsoft.com/office/powerpoint/2010/main" val="14580779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BON &amp; Complaints</a:t>
            </a:r>
            <a:endParaRPr lang="en-US" dirty="0"/>
          </a:p>
        </p:txBody>
      </p:sp>
      <p:sp>
        <p:nvSpPr>
          <p:cNvPr id="3" name="Content Placeholder 2"/>
          <p:cNvSpPr>
            <a:spLocks noGrp="1"/>
          </p:cNvSpPr>
          <p:nvPr>
            <p:ph idx="1"/>
          </p:nvPr>
        </p:nvSpPr>
        <p:spPr/>
        <p:txBody>
          <a:bodyPr/>
          <a:lstStyle/>
          <a:p>
            <a:r>
              <a:rPr lang="en-US" dirty="0" smtClean="0"/>
              <a:t>More </a:t>
            </a:r>
            <a:r>
              <a:rPr lang="en-US" dirty="0"/>
              <a:t>than 16,000 complaints per year are typically received by the BON. </a:t>
            </a:r>
          </a:p>
          <a:p>
            <a:r>
              <a:rPr lang="en-US" dirty="0" smtClean="0"/>
              <a:t>Not </a:t>
            </a:r>
            <a:r>
              <a:rPr lang="en-US" dirty="0"/>
              <a:t>all complaints result in an investigation or disciplinary action by the Board. </a:t>
            </a:r>
          </a:p>
          <a:p>
            <a:r>
              <a:rPr lang="en-US" dirty="0" smtClean="0"/>
              <a:t>In </a:t>
            </a:r>
            <a:r>
              <a:rPr lang="en-US" dirty="0"/>
              <a:t>all cases, the identity of the complainant is kept confidential. </a:t>
            </a:r>
          </a:p>
          <a:p>
            <a:endParaRPr lang="en-US" dirty="0"/>
          </a:p>
        </p:txBody>
      </p:sp>
    </p:spTree>
    <p:extLst>
      <p:ext uri="{BB962C8B-B14F-4D97-AF65-F5344CB8AC3E}">
        <p14:creationId xmlns:p14="http://schemas.microsoft.com/office/powerpoint/2010/main" val="318514429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Investigation </a:t>
            </a:r>
            <a:r>
              <a:rPr lang="en-US" b="1" dirty="0"/>
              <a:t>of Complaints</a:t>
            </a:r>
            <a:endParaRPr lang="en-US" dirty="0"/>
          </a:p>
        </p:txBody>
      </p:sp>
      <p:sp>
        <p:nvSpPr>
          <p:cNvPr id="3" name="Content Placeholder 2"/>
          <p:cNvSpPr>
            <a:spLocks noGrp="1"/>
          </p:cNvSpPr>
          <p:nvPr>
            <p:ph idx="1"/>
          </p:nvPr>
        </p:nvSpPr>
        <p:spPr/>
        <p:txBody>
          <a:bodyPr/>
          <a:lstStyle/>
          <a:p>
            <a:r>
              <a:rPr lang="en-US" dirty="0" smtClean="0"/>
              <a:t>The </a:t>
            </a:r>
            <a:r>
              <a:rPr lang="en-US" dirty="0"/>
              <a:t>nurse is notified of the investigation and invited to respond. </a:t>
            </a:r>
          </a:p>
          <a:p>
            <a:r>
              <a:rPr lang="en-US" dirty="0" smtClean="0"/>
              <a:t>The </a:t>
            </a:r>
            <a:r>
              <a:rPr lang="en-US" dirty="0"/>
              <a:t>investigator gathers and reviews evidence, and then reviews the nurse's response. </a:t>
            </a:r>
          </a:p>
          <a:p>
            <a:r>
              <a:rPr lang="en-US" dirty="0" smtClean="0"/>
              <a:t>Then</a:t>
            </a:r>
            <a:r>
              <a:rPr lang="en-US" dirty="0"/>
              <a:t>, a decision is made by the Board. </a:t>
            </a:r>
          </a:p>
          <a:p>
            <a:pPr marL="0" indent="0">
              <a:buNone/>
            </a:pPr>
            <a:endParaRPr lang="en-US" dirty="0"/>
          </a:p>
        </p:txBody>
      </p:sp>
    </p:spTree>
    <p:extLst>
      <p:ext uri="{BB962C8B-B14F-4D97-AF65-F5344CB8AC3E}">
        <p14:creationId xmlns:p14="http://schemas.microsoft.com/office/powerpoint/2010/main" val="14643516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Responsibilities </a:t>
            </a:r>
            <a:r>
              <a:rPr lang="en-US" b="1" dirty="0"/>
              <a:t>During Investigation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Respond </a:t>
            </a:r>
            <a:r>
              <a:rPr lang="en-US" dirty="0"/>
              <a:t>promptly to all requests for information by the investigator assigned to your case. </a:t>
            </a:r>
          </a:p>
          <a:p>
            <a:r>
              <a:rPr lang="en-US" dirty="0" smtClean="0"/>
              <a:t>Ask </a:t>
            </a:r>
            <a:r>
              <a:rPr lang="en-US" dirty="0"/>
              <a:t>your investigator questions so you are certain you understand what is happening </a:t>
            </a:r>
          </a:p>
          <a:p>
            <a:r>
              <a:rPr lang="en-US" dirty="0" smtClean="0"/>
              <a:t>Keep </a:t>
            </a:r>
            <a:r>
              <a:rPr lang="en-US" dirty="0"/>
              <a:t>the investigator informed about how, when, and where you can be reached, and supply a phone number </a:t>
            </a:r>
          </a:p>
          <a:p>
            <a:r>
              <a:rPr lang="en-US" dirty="0" smtClean="0"/>
              <a:t>Respond </a:t>
            </a:r>
            <a:r>
              <a:rPr lang="en-US" dirty="0"/>
              <a:t>promptly to the notice letter informing you of the allegations against you </a:t>
            </a:r>
          </a:p>
          <a:p>
            <a:r>
              <a:rPr lang="en-US" dirty="0" smtClean="0"/>
              <a:t>The </a:t>
            </a:r>
            <a:r>
              <a:rPr lang="en-US" dirty="0"/>
              <a:t>response should be concise, clearly written, and should address the facts as you know them </a:t>
            </a:r>
          </a:p>
          <a:p>
            <a:endParaRPr lang="en-US" dirty="0"/>
          </a:p>
        </p:txBody>
      </p:sp>
    </p:spTree>
    <p:extLst>
      <p:ext uri="{BB962C8B-B14F-4D97-AF65-F5344CB8AC3E}">
        <p14:creationId xmlns:p14="http://schemas.microsoft.com/office/powerpoint/2010/main" val="27711476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Disciplinary </a:t>
            </a:r>
            <a:r>
              <a:rPr lang="en-US" b="1" dirty="0"/>
              <a:t>Action by the BON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Denial </a:t>
            </a:r>
            <a:r>
              <a:rPr lang="en-US" dirty="0"/>
              <a:t>of an individual’s application for a license, license renewal, or temporary permit; </a:t>
            </a:r>
          </a:p>
          <a:p>
            <a:r>
              <a:rPr lang="en-US" dirty="0" smtClean="0"/>
              <a:t>A </a:t>
            </a:r>
            <a:r>
              <a:rPr lang="en-US" dirty="0"/>
              <a:t>written warning; </a:t>
            </a:r>
          </a:p>
          <a:p>
            <a:r>
              <a:rPr lang="en-US" dirty="0" smtClean="0"/>
              <a:t>A </a:t>
            </a:r>
            <a:r>
              <a:rPr lang="en-US" dirty="0"/>
              <a:t>public reprimand; </a:t>
            </a:r>
          </a:p>
          <a:p>
            <a:r>
              <a:rPr lang="en-US" dirty="0" smtClean="0"/>
              <a:t>Restriction </a:t>
            </a:r>
            <a:r>
              <a:rPr lang="en-US" dirty="0"/>
              <a:t>or limitation of the person’s license (e.g., limiting one or more specified nursing activities); </a:t>
            </a:r>
          </a:p>
          <a:p>
            <a:r>
              <a:rPr lang="en-US" dirty="0" smtClean="0"/>
              <a:t>Suspension </a:t>
            </a:r>
            <a:r>
              <a:rPr lang="en-US" dirty="0"/>
              <a:t>of the license; </a:t>
            </a:r>
          </a:p>
          <a:p>
            <a:r>
              <a:rPr lang="en-US" dirty="0" smtClean="0"/>
              <a:t>Revocation </a:t>
            </a:r>
            <a:r>
              <a:rPr lang="en-US" dirty="0"/>
              <a:t>of the license; </a:t>
            </a:r>
          </a:p>
          <a:p>
            <a:r>
              <a:rPr lang="en-US" dirty="0" smtClean="0"/>
              <a:t>Assessment </a:t>
            </a:r>
            <a:r>
              <a:rPr lang="en-US" dirty="0"/>
              <a:t>of a fine; </a:t>
            </a:r>
          </a:p>
          <a:p>
            <a:endParaRPr lang="en-US" dirty="0"/>
          </a:p>
        </p:txBody>
      </p:sp>
    </p:spTree>
    <p:extLst>
      <p:ext uri="{BB962C8B-B14F-4D97-AF65-F5344CB8AC3E}">
        <p14:creationId xmlns:p14="http://schemas.microsoft.com/office/powerpoint/2010/main" val="4075609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7500</TotalTime>
  <Words>4905</Words>
  <Application>Microsoft Office PowerPoint</Application>
  <PresentationFormat>Overhead</PresentationFormat>
  <Paragraphs>567</Paragraphs>
  <Slides>102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102</vt:i4>
      </vt:variant>
    </vt:vector>
  </HeadingPairs>
  <TitlesOfParts>
    <vt:vector size="105" baseType="lpstr">
      <vt:lpstr>Arial</vt:lpstr>
      <vt:lpstr>Calibri</vt:lpstr>
      <vt:lpstr>Office Theme</vt:lpstr>
      <vt:lpstr>Texas Jurisprudence and  Ethics </vt:lpstr>
      <vt:lpstr>Objectives</vt:lpstr>
      <vt:lpstr>Legal Disclaimer</vt:lpstr>
      <vt:lpstr>Why Nursing Jurisprudence and Ethics?</vt:lpstr>
      <vt:lpstr>PowerPoint Presentation</vt:lpstr>
      <vt:lpstr>Laws and Regulations Regarding Nursing</vt:lpstr>
      <vt:lpstr>Nurse Practice Act</vt:lpstr>
      <vt:lpstr>BON Rules and Regulations</vt:lpstr>
      <vt:lpstr>The Texas Board of Nursing(BON)</vt:lpstr>
      <vt:lpstr>Board of Nursing Responsibilities and Services</vt:lpstr>
      <vt:lpstr>Board of Nursing Mission Statement</vt:lpstr>
      <vt:lpstr>BON Mission fulfilled through</vt:lpstr>
      <vt:lpstr>Texas BON Website</vt:lpstr>
      <vt:lpstr>The BON consists of 13 Members</vt:lpstr>
      <vt:lpstr>The BON consists of 13 Members</vt:lpstr>
      <vt:lpstr>The BON consists of 13 Members</vt:lpstr>
      <vt:lpstr>The BON consists of 13 Members </vt:lpstr>
      <vt:lpstr>Terms </vt:lpstr>
      <vt:lpstr>Reason for Removal</vt:lpstr>
      <vt:lpstr>Licensure Required</vt:lpstr>
      <vt:lpstr>Use of Title</vt:lpstr>
      <vt:lpstr>Clearly Legible Insignia</vt:lpstr>
      <vt:lpstr>Paper licenses are obsolete</vt:lpstr>
      <vt:lpstr>Licensure Verification</vt:lpstr>
      <vt:lpstr>Renewal of Licensure</vt:lpstr>
      <vt:lpstr>Continuing Competency</vt:lpstr>
      <vt:lpstr> Continuing Competency  (TAC Chapter 216) </vt:lpstr>
      <vt:lpstr> Continuing Competency (TAC Chapter 216) </vt:lpstr>
      <vt:lpstr> Nurse Licensure Compact </vt:lpstr>
      <vt:lpstr> Nurse Licensure Compact </vt:lpstr>
      <vt:lpstr> Nurse Licensure Compact - Definitions </vt:lpstr>
      <vt:lpstr> Nurse Licensure Compact - Requirements </vt:lpstr>
      <vt:lpstr> Practice in a Non-Party State </vt:lpstr>
      <vt:lpstr> Nurse Licensure Compact - States </vt:lpstr>
      <vt:lpstr> Ethical Conduct </vt:lpstr>
      <vt:lpstr> Good Professional Character </vt:lpstr>
      <vt:lpstr>Factors Indicating Good Professional Character </vt:lpstr>
      <vt:lpstr>Factors Indicating Good Professional Character (Continued) </vt:lpstr>
      <vt:lpstr>Factors Indicating Good Professional Character (Continued) </vt:lpstr>
      <vt:lpstr>Criminal Behavior Disclosure </vt:lpstr>
      <vt:lpstr> Professional Boundaries </vt:lpstr>
      <vt:lpstr> Professional Boundaries </vt:lpstr>
      <vt:lpstr>Professional Boundaries </vt:lpstr>
      <vt:lpstr>Professional Boundaries (Continued) </vt:lpstr>
      <vt:lpstr>Unprofessional Conduct </vt:lpstr>
      <vt:lpstr>Unprofessional Conduct (Continued) </vt:lpstr>
      <vt:lpstr> Standards of Nursing Practice </vt:lpstr>
      <vt:lpstr> Scope of Practice </vt:lpstr>
      <vt:lpstr> Scope of Practice (Continued) </vt:lpstr>
      <vt:lpstr> LVN Supervision </vt:lpstr>
      <vt:lpstr> Duty of a Nurse in any Practice Setting </vt:lpstr>
      <vt:lpstr>Duty of a Nurse in any Practice Setting (Continued) </vt:lpstr>
      <vt:lpstr> Scope of Practice </vt:lpstr>
      <vt:lpstr> Scope of Practice (Continued) </vt:lpstr>
      <vt:lpstr>Scope of Practice (Continued </vt:lpstr>
      <vt:lpstr> Six-Step Decision-Making Model </vt:lpstr>
      <vt:lpstr> Six-Step Decision-Making Model </vt:lpstr>
      <vt:lpstr> Six-Step Decision-Making Model </vt:lpstr>
      <vt:lpstr>PowerPoint Presentation</vt:lpstr>
      <vt:lpstr>Six Step Decision Making Model</vt:lpstr>
      <vt:lpstr>Six Step Decision Making Model</vt:lpstr>
      <vt:lpstr>Six Step Decision Making Model</vt:lpstr>
      <vt:lpstr>Delegation </vt:lpstr>
      <vt:lpstr> Delegation  </vt:lpstr>
      <vt:lpstr>Disciplinary Action by the BON (Continued)</vt:lpstr>
      <vt:lpstr>Criteria for Delegation </vt:lpstr>
      <vt:lpstr>Nursing Tasks Prohibited from Delegation </vt:lpstr>
      <vt:lpstr>Nursing Tasks Prohibited from Delegation </vt:lpstr>
      <vt:lpstr>       Nursing Peer Review</vt:lpstr>
      <vt:lpstr>Mandatory Reporting Requirement </vt:lpstr>
      <vt:lpstr> Alternative to Mandatory Reporting </vt:lpstr>
      <vt:lpstr>Employer Duty to Report </vt:lpstr>
      <vt:lpstr>Minor Incidents </vt:lpstr>
      <vt:lpstr>Minor Incident Exclusions [Rule 217.16(c)] </vt:lpstr>
      <vt:lpstr>TOC Chapter 303. Nursing Peer Review </vt:lpstr>
      <vt:lpstr>Incident-Based Peer Review </vt:lpstr>
      <vt:lpstr>Safe Harbor Peer Review </vt:lpstr>
      <vt:lpstr>Safe Harbor Peer Review </vt:lpstr>
      <vt:lpstr> Due Process Rights </vt:lpstr>
      <vt:lpstr>Minimum Due Process Rights Include </vt:lpstr>
      <vt:lpstr>Employer Disciplinary Action </vt:lpstr>
      <vt:lpstr>Safe Harbor Peer Review </vt:lpstr>
      <vt:lpstr>Safe Harbor Peer Review </vt:lpstr>
      <vt:lpstr>Activation of Safe Harbor Peer Review </vt:lpstr>
      <vt:lpstr>Activation of Safe Harbor Peer Review</vt:lpstr>
      <vt:lpstr> Protections for the Nurse</vt:lpstr>
      <vt:lpstr>Withdrawal of Request for Safe Harbor</vt:lpstr>
      <vt:lpstr> Safe Harbor </vt:lpstr>
      <vt:lpstr>Safe Harbor (Continued) </vt:lpstr>
      <vt:lpstr> Blue Print for Conversation: </vt:lpstr>
      <vt:lpstr> Rule 217.11. Standards of Nursing Practice </vt:lpstr>
      <vt:lpstr> Rule 217.11. Standards of Nursing Practice </vt:lpstr>
      <vt:lpstr>Rule 217.11. Standards of Nursing Practice</vt:lpstr>
      <vt:lpstr> Rule 217.12. Unprofessional Conduct</vt:lpstr>
      <vt:lpstr>Rule 217.12. Unprofessional Conduct</vt:lpstr>
      <vt:lpstr> BON &amp; Complaints</vt:lpstr>
      <vt:lpstr>Investigation of Complaints</vt:lpstr>
      <vt:lpstr>Responsibilities During Investigation</vt:lpstr>
      <vt:lpstr>Disciplinary Action by the BON</vt:lpstr>
      <vt:lpstr>Disciplinary Action by the BON (Continued</vt:lpstr>
      <vt:lpstr>Disciplinary Action by the BON (Continued)</vt:lpstr>
      <vt:lpstr>Original Presentation Written by:</vt:lpstr>
    </vt:vector>
  </TitlesOfParts>
  <Company>Weslaco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Jurisprudence and  Ethics</dc:title>
  <dc:creator>STRONG, SUSAN</dc:creator>
  <cp:lastModifiedBy>Fidela Hinojosa</cp:lastModifiedBy>
  <cp:revision>42</cp:revision>
  <dcterms:created xsi:type="dcterms:W3CDTF">2015-07-10T16:25:50Z</dcterms:created>
  <dcterms:modified xsi:type="dcterms:W3CDTF">2016-07-18T17:17:41Z</dcterms:modified>
</cp:coreProperties>
</file>