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9" r:id="rId3"/>
    <p:sldId id="290" r:id="rId4"/>
    <p:sldId id="291" r:id="rId5"/>
    <p:sldId id="293" r:id="rId6"/>
    <p:sldId id="295" r:id="rId7"/>
    <p:sldId id="296" r:id="rId8"/>
    <p:sldId id="287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75000" autoAdjust="0"/>
  </p:normalViewPr>
  <p:slideViewPr>
    <p:cSldViewPr>
      <p:cViewPr varScale="1">
        <p:scale>
          <a:sx n="82" d="100"/>
          <a:sy n="82" d="100"/>
        </p:scale>
        <p:origin x="24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AEEA5-6E26-45A0-8A1C-FAB254C6510C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07077-96A1-4D7A-8087-DEF21A94A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19123-9FC5-402C-BD5E-BA3CF0569D61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A7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5CA0-19CC-4904-B49B-0F04C944F5C3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A7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60340" y="1932358"/>
            <a:ext cx="3251834" cy="3843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828C-31DD-41D8-8A8C-F714E96BFFF7}" type="datetime1">
              <a:rPr lang="en-US" smtClean="0"/>
              <a:t>10/4/2017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A7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2F76-8164-438C-BB1B-F517695AD6F7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48383" y="4572000"/>
            <a:ext cx="7586980" cy="887094"/>
          </a:xfrm>
          <a:custGeom>
            <a:avLst/>
            <a:gdLst/>
            <a:ahLst/>
            <a:cxnLst/>
            <a:rect l="l" t="t" r="r" b="b"/>
            <a:pathLst>
              <a:path w="7586980" h="887095">
                <a:moveTo>
                  <a:pt x="0" y="886968"/>
                </a:moveTo>
                <a:lnTo>
                  <a:pt x="7586472" y="886968"/>
                </a:lnTo>
                <a:lnTo>
                  <a:pt x="7586472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0"/>
            <a:ext cx="1447800" cy="887094"/>
          </a:xfrm>
          <a:custGeom>
            <a:avLst/>
            <a:gdLst/>
            <a:ahLst/>
            <a:cxnLst/>
            <a:rect l="l" t="t" r="r" b="b"/>
            <a:pathLst>
              <a:path w="1447800" h="887095">
                <a:moveTo>
                  <a:pt x="0" y="886968"/>
                </a:moveTo>
                <a:lnTo>
                  <a:pt x="1447800" y="886968"/>
                </a:lnTo>
                <a:lnTo>
                  <a:pt x="14478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663440"/>
            <a:ext cx="1454150" cy="713740"/>
          </a:xfrm>
          <a:custGeom>
            <a:avLst/>
            <a:gdLst/>
            <a:ahLst/>
            <a:cxnLst/>
            <a:rect l="l" t="t" r="r" b="b"/>
            <a:pathLst>
              <a:path w="1454150" h="713739">
                <a:moveTo>
                  <a:pt x="0" y="713232"/>
                </a:moveTo>
                <a:lnTo>
                  <a:pt x="1453896" y="713232"/>
                </a:lnTo>
                <a:lnTo>
                  <a:pt x="1453896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45336" y="4654296"/>
            <a:ext cx="7599045" cy="713740"/>
          </a:xfrm>
          <a:custGeom>
            <a:avLst/>
            <a:gdLst/>
            <a:ahLst/>
            <a:cxnLst/>
            <a:rect l="l" t="t" r="r" b="b"/>
            <a:pathLst>
              <a:path w="7599045" h="713739">
                <a:moveTo>
                  <a:pt x="0" y="713231"/>
                </a:moveTo>
                <a:lnTo>
                  <a:pt x="7598663" y="713231"/>
                </a:lnTo>
                <a:lnTo>
                  <a:pt x="7598663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47800" y="0"/>
            <a:ext cx="100965" cy="6858000"/>
          </a:xfrm>
          <a:custGeom>
            <a:avLst/>
            <a:gdLst/>
            <a:ahLst/>
            <a:cxnLst/>
            <a:rect l="l" t="t" r="r" b="b"/>
            <a:pathLst>
              <a:path w="100965" h="6858000">
                <a:moveTo>
                  <a:pt x="0" y="6858000"/>
                </a:moveTo>
                <a:lnTo>
                  <a:pt x="100584" y="6858000"/>
                </a:lnTo>
                <a:lnTo>
                  <a:pt x="1005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DEEC-1C17-40EF-8E67-5B38D2270F01}" type="datetime1">
              <a:rPr lang="en-US" smtClean="0"/>
              <a:t>10/4/2017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815" cy="228600"/>
          </a:xfrm>
          <a:custGeom>
            <a:avLst/>
            <a:gdLst/>
            <a:ahLst/>
            <a:cxnLst/>
            <a:rect l="l" t="t" r="r" b="b"/>
            <a:pathLst>
              <a:path w="8552815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470" y="622300"/>
            <a:ext cx="8227059" cy="496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3A7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767" y="1288785"/>
            <a:ext cx="8808465" cy="2580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35855" y="6557137"/>
            <a:ext cx="439800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E6A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10"/>
              </a:lnSpc>
            </a:pPr>
            <a:r>
              <a:rPr spc="-5" dirty="0"/>
              <a:t>Copyright </a:t>
            </a:r>
            <a:r>
              <a:rPr dirty="0"/>
              <a:t>© </a:t>
            </a:r>
            <a:r>
              <a:rPr spc="-5" dirty="0"/>
              <a:t>2013 Texas </a:t>
            </a:r>
            <a:r>
              <a:rPr dirty="0"/>
              <a:t>Education </a:t>
            </a:r>
            <a:r>
              <a:rPr spc="-5" dirty="0"/>
              <a:t>Agency. </a:t>
            </a:r>
            <a:r>
              <a:rPr dirty="0"/>
              <a:t>All </a:t>
            </a:r>
            <a:r>
              <a:rPr spc="-5" dirty="0"/>
              <a:t>rights reserved. </a:t>
            </a:r>
            <a:r>
              <a:rPr dirty="0"/>
              <a:t>TEA </a:t>
            </a:r>
            <a:r>
              <a:rPr spc="-5" dirty="0"/>
              <a:t>confidential and </a:t>
            </a:r>
            <a:r>
              <a:rPr spc="55" dirty="0"/>
              <a:t> </a:t>
            </a:r>
            <a:r>
              <a:rPr spc="-5" dirty="0"/>
              <a:t>proprietary.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84209-3626-4EA8-B8BA-EBA0EBAABE3E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E6A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F9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008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832" y="152400"/>
            <a:ext cx="2465831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59151" y="5290787"/>
            <a:ext cx="6632449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3400" b="1" spc="-10" dirty="0">
                <a:solidFill>
                  <a:srgbClr val="43E4FF"/>
                </a:solidFill>
                <a:latin typeface="Arial"/>
                <a:cs typeface="Arial"/>
              </a:rPr>
              <a:t>Overview </a:t>
            </a:r>
            <a:r>
              <a:rPr sz="3400" b="1" spc="-5" dirty="0">
                <a:solidFill>
                  <a:srgbClr val="43E4FF"/>
                </a:solidFill>
                <a:latin typeface="Arial"/>
                <a:cs typeface="Arial"/>
              </a:rPr>
              <a:t>of </a:t>
            </a:r>
            <a:r>
              <a:rPr lang="en-US" sz="3400" b="1" spc="-5" dirty="0">
                <a:solidFill>
                  <a:srgbClr val="43E4FF"/>
                </a:solidFill>
                <a:latin typeface="Arial"/>
                <a:cs typeface="Arial"/>
              </a:rPr>
              <a:t>TEAL</a:t>
            </a:r>
            <a:endParaRPr sz="3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730" y="910738"/>
            <a:ext cx="305879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1D4E9"/>
                </a:solidFill>
                <a:latin typeface="Arial"/>
                <a:cs typeface="Arial"/>
              </a:rPr>
              <a:t>Simple Solution. Brighter Futures.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738" y="424687"/>
            <a:ext cx="182626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TEAL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691387" y="1541780"/>
            <a:ext cx="7604125" cy="426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F9A451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TEAL – </a:t>
            </a:r>
            <a:r>
              <a:rPr sz="2700" spc="-65" dirty="0">
                <a:latin typeface="Arial"/>
                <a:cs typeface="Arial"/>
              </a:rPr>
              <a:t>Texas </a:t>
            </a:r>
            <a:r>
              <a:rPr sz="2700" spc="-5" dirty="0">
                <a:latin typeface="Arial"/>
                <a:cs typeface="Arial"/>
              </a:rPr>
              <a:t>Education Agency</a:t>
            </a:r>
            <a:r>
              <a:rPr sz="2700" spc="-27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Login</a:t>
            </a: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9A451"/>
              </a:buClr>
              <a:buFont typeface="Wingdings"/>
              <a:buChar char=""/>
            </a:pPr>
            <a:endParaRPr sz="3450" dirty="0">
              <a:latin typeface="Times New Roman"/>
              <a:cs typeface="Times New Roman"/>
            </a:endParaRPr>
          </a:p>
          <a:p>
            <a:pPr marL="332740" marR="309880" indent="-320040">
              <a:lnSpc>
                <a:spcPct val="80000"/>
              </a:lnSpc>
              <a:buClr>
                <a:srgbClr val="F9A451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single sign-on that provides users access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to  </a:t>
            </a:r>
            <a:r>
              <a:rPr sz="2700" spc="-10" dirty="0">
                <a:latin typeface="Arial"/>
                <a:cs typeface="Arial"/>
              </a:rPr>
              <a:t>many </a:t>
            </a:r>
            <a:r>
              <a:rPr sz="2700" spc="-5" dirty="0">
                <a:latin typeface="Arial"/>
                <a:cs typeface="Arial"/>
              </a:rPr>
              <a:t>TEA</a:t>
            </a:r>
            <a:r>
              <a:rPr sz="2700" spc="-22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applications</a:t>
            </a: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9A451"/>
              </a:buClr>
              <a:buFont typeface="Wingdings"/>
              <a:buChar char=""/>
            </a:pPr>
            <a:endParaRPr sz="3450" dirty="0">
              <a:latin typeface="Times New Roman"/>
              <a:cs typeface="Times New Roman"/>
            </a:endParaRPr>
          </a:p>
          <a:p>
            <a:pPr marL="332740" marR="215265" indent="-320040">
              <a:lnSpc>
                <a:spcPct val="80000"/>
              </a:lnSpc>
              <a:buClr>
                <a:srgbClr val="F9A451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Secure authentication ensures only authorized  users can access the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applications</a:t>
            </a: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9A451"/>
              </a:buClr>
              <a:buFont typeface="Wingdings"/>
              <a:buChar char=""/>
            </a:pPr>
            <a:endParaRPr sz="3450" dirty="0">
              <a:latin typeface="Times New Roman"/>
              <a:cs typeface="Times New Roman"/>
            </a:endParaRPr>
          </a:p>
          <a:p>
            <a:pPr marL="332740" marR="5080" indent="-320040">
              <a:lnSpc>
                <a:spcPts val="2590"/>
              </a:lnSpc>
              <a:buClr>
                <a:srgbClr val="F9A451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sz="2700" spc="-5" dirty="0">
                <a:latin typeface="Arial"/>
                <a:cs typeface="Arial"/>
              </a:rPr>
              <a:t>Users must </a:t>
            </a:r>
            <a:r>
              <a:rPr sz="2700" dirty="0">
                <a:latin typeface="Arial"/>
                <a:cs typeface="Arial"/>
              </a:rPr>
              <a:t>first </a:t>
            </a:r>
            <a:r>
              <a:rPr sz="2700" spc="-5" dirty="0">
                <a:latin typeface="Arial"/>
                <a:cs typeface="Arial"/>
              </a:rPr>
              <a:t>create a TEAL identity and</a:t>
            </a:r>
            <a:r>
              <a:rPr sz="2700" spc="-17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then  request account access </a:t>
            </a:r>
            <a:r>
              <a:rPr sz="2700" dirty="0">
                <a:latin typeface="Arial"/>
                <a:cs typeface="Arial"/>
              </a:rPr>
              <a:t>to </a:t>
            </a:r>
            <a:r>
              <a:rPr sz="2700" spc="-5" dirty="0">
                <a:latin typeface="Arial"/>
                <a:cs typeface="Arial"/>
              </a:rPr>
              <a:t>the specific  applications</a:t>
            </a:r>
            <a:r>
              <a:rPr sz="2700" spc="-8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needed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12643-70EA-45E3-863C-73564E811FE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739" y="211327"/>
            <a:ext cx="6703061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Requesting </a:t>
            </a:r>
            <a:r>
              <a:rPr sz="3200" dirty="0"/>
              <a:t>a </a:t>
            </a:r>
            <a:r>
              <a:rPr sz="3200" spc="-5" dirty="0"/>
              <a:t>TEAL User</a:t>
            </a:r>
            <a:r>
              <a:rPr sz="3200" spc="-450" dirty="0"/>
              <a:t> </a:t>
            </a:r>
            <a:r>
              <a:rPr sz="3200" spc="-5" dirty="0"/>
              <a:t>Account  </a:t>
            </a:r>
            <a:r>
              <a:rPr sz="3200" dirty="0"/>
              <a:t>(TEAL</a:t>
            </a:r>
            <a:r>
              <a:rPr sz="3200" spc="-235" dirty="0"/>
              <a:t> </a:t>
            </a:r>
            <a:r>
              <a:rPr sz="3200" dirty="0"/>
              <a:t>ID)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46655" y="6172200"/>
            <a:ext cx="41884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800" u="heavy" spc="-10" dirty="0">
                <a:solidFill>
                  <a:srgbClr val="2E6AA6"/>
                </a:solidFill>
                <a:latin typeface="Arial"/>
                <a:cs typeface="Arial"/>
              </a:rPr>
              <a:t>Refer to “Requesting a TEAL User ID”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9800" y="2438400"/>
            <a:ext cx="5116067" cy="3435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5940" y="1779523"/>
            <a:ext cx="8009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begin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request </a:t>
            </a:r>
            <a:r>
              <a:rPr sz="1800" spc="-5" dirty="0">
                <a:latin typeface="Arial"/>
                <a:cs typeface="Arial"/>
              </a:rPr>
              <a:t>for a </a:t>
            </a:r>
            <a:r>
              <a:rPr sz="1800" dirty="0">
                <a:latin typeface="Arial"/>
                <a:cs typeface="Arial"/>
              </a:rPr>
              <a:t>TEAL </a:t>
            </a:r>
            <a:r>
              <a:rPr sz="1800" spc="-5" dirty="0">
                <a:latin typeface="Arial"/>
                <a:cs typeface="Arial"/>
              </a:rPr>
              <a:t>ID, the </a:t>
            </a:r>
            <a:r>
              <a:rPr sz="1800" spc="-10" dirty="0">
                <a:latin typeface="Arial"/>
                <a:cs typeface="Arial"/>
              </a:rPr>
              <a:t>user </a:t>
            </a:r>
            <a:r>
              <a:rPr sz="1800" spc="-5" dirty="0">
                <a:latin typeface="Arial"/>
                <a:cs typeface="Arial"/>
              </a:rPr>
              <a:t>must click the </a:t>
            </a:r>
            <a:r>
              <a:rPr sz="1800" spc="-10" dirty="0">
                <a:latin typeface="Arial"/>
                <a:cs typeface="Arial"/>
              </a:rPr>
              <a:t>link on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TEAL </a:t>
            </a:r>
            <a:r>
              <a:rPr sz="1800" spc="-10" dirty="0">
                <a:latin typeface="Arial"/>
                <a:cs typeface="Arial"/>
              </a:rPr>
              <a:t>login  </a:t>
            </a:r>
            <a:r>
              <a:rPr sz="1800" spc="-15" dirty="0">
                <a:latin typeface="Arial"/>
                <a:cs typeface="Arial"/>
              </a:rPr>
              <a:t>page.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047A3AB-16F5-459E-A469-297D169DE407}"/>
              </a:ext>
            </a:extLst>
          </p:cNvPr>
          <p:cNvSpPr txBox="1"/>
          <p:nvPr/>
        </p:nvSpPr>
        <p:spPr>
          <a:xfrm>
            <a:off x="1983739" y="2139188"/>
            <a:ext cx="442878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u="heavy" spc="-10" dirty="0">
                <a:solidFill>
                  <a:srgbClr val="2E6AA6"/>
                </a:solidFill>
                <a:latin typeface="Arial"/>
                <a:cs typeface="Arial"/>
              </a:rPr>
              <a:t>https://tealprod.tea.state.tx.us/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FF5EB-F0DC-4CA4-A0B1-1B65390B409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4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739" y="488695"/>
            <a:ext cx="7054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TEAL </a:t>
            </a:r>
            <a:r>
              <a:rPr sz="2800" spc="-5" dirty="0"/>
              <a:t>Account Access and Approval</a:t>
            </a:r>
            <a:r>
              <a:rPr sz="2800" spc="-445" dirty="0"/>
              <a:t> </a:t>
            </a:r>
            <a:r>
              <a:rPr sz="2800" spc="-5" dirty="0"/>
              <a:t>Process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7767" y="1597997"/>
            <a:ext cx="8439785" cy="4896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dirty="0">
              <a:latin typeface="Times New Roman"/>
              <a:cs typeface="Times New Roman"/>
            </a:endParaRPr>
          </a:p>
          <a:p>
            <a:pPr marL="855980" marR="650875" indent="-320040">
              <a:lnSpc>
                <a:spcPts val="1730"/>
              </a:lnSpc>
              <a:spcBef>
                <a:spcPts val="5"/>
              </a:spcBef>
              <a:buClr>
                <a:srgbClr val="F9A451"/>
              </a:buClr>
              <a:buSzPct val="59375"/>
              <a:buFont typeface="Wingdings"/>
              <a:buChar char=""/>
              <a:tabLst>
                <a:tab pos="855980" algn="l"/>
                <a:tab pos="856615" algn="l"/>
              </a:tabLst>
            </a:pPr>
            <a:r>
              <a:rPr sz="2400" spc="-5" dirty="0">
                <a:latin typeface="Arial"/>
                <a:cs typeface="Arial"/>
              </a:rPr>
              <a:t>Once a TEAL ID is created, the user must request access to the specific TEA  applications to </a:t>
            </a:r>
            <a:r>
              <a:rPr sz="2400" spc="-1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they need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access.</a:t>
            </a:r>
            <a:endParaRPr sz="2400" dirty="0">
              <a:latin typeface="Arial"/>
              <a:cs typeface="Arial"/>
            </a:endParaRPr>
          </a:p>
          <a:p>
            <a:pPr marL="855980" marR="432434" indent="-320040">
              <a:lnSpc>
                <a:spcPts val="1730"/>
              </a:lnSpc>
              <a:spcBef>
                <a:spcPts val="1045"/>
              </a:spcBef>
              <a:buClr>
                <a:srgbClr val="F9A451"/>
              </a:buClr>
              <a:buSzPct val="59375"/>
              <a:buFont typeface="Wingdings"/>
              <a:buChar char=""/>
              <a:tabLst>
                <a:tab pos="855980" algn="l"/>
                <a:tab pos="856615" algn="l"/>
              </a:tabLst>
            </a:pPr>
            <a:r>
              <a:rPr sz="2400" spc="-5" dirty="0">
                <a:latin typeface="Arial"/>
                <a:cs typeface="Arial"/>
              </a:rPr>
              <a:t>If a request for account access is not made within 90 </a:t>
            </a:r>
            <a:r>
              <a:rPr sz="2400" spc="-10" dirty="0">
                <a:latin typeface="Arial"/>
                <a:cs typeface="Arial"/>
              </a:rPr>
              <a:t>days, </a:t>
            </a:r>
            <a:r>
              <a:rPr sz="2400" spc="-5" dirty="0">
                <a:latin typeface="Arial"/>
                <a:cs typeface="Arial"/>
              </a:rPr>
              <a:t>the TEAL account is  inactivated.</a:t>
            </a:r>
            <a:endParaRPr sz="2400" dirty="0">
              <a:latin typeface="Arial"/>
              <a:cs typeface="Arial"/>
            </a:endParaRPr>
          </a:p>
          <a:p>
            <a:pPr marL="855980" marR="280670" indent="-320040">
              <a:lnSpc>
                <a:spcPts val="1730"/>
              </a:lnSpc>
              <a:spcBef>
                <a:spcPts val="700"/>
              </a:spcBef>
              <a:buClr>
                <a:srgbClr val="F9A451"/>
              </a:buClr>
              <a:buSzPct val="59375"/>
              <a:buFont typeface="Wingdings"/>
              <a:buChar char=""/>
              <a:tabLst>
                <a:tab pos="855980" algn="l"/>
                <a:tab pos="856615" algn="l"/>
              </a:tabLst>
            </a:pPr>
            <a:r>
              <a:rPr sz="2400" spc="-5" dirty="0">
                <a:latin typeface="Arial"/>
                <a:cs typeface="Arial"/>
              </a:rPr>
              <a:t>Requests for account access approvals are routed for Organizational approval as  follows:</a:t>
            </a:r>
            <a:endParaRPr sz="2400" dirty="0">
              <a:latin typeface="Arial"/>
              <a:cs typeface="Arial"/>
            </a:endParaRPr>
          </a:p>
          <a:p>
            <a:pPr marL="1176020" lvl="1" indent="-274320">
              <a:lnSpc>
                <a:spcPct val="100000"/>
              </a:lnSpc>
              <a:spcBef>
                <a:spcPts val="400"/>
              </a:spcBef>
              <a:buClr>
                <a:srgbClr val="0082C8"/>
              </a:buClr>
              <a:buSzPct val="67857"/>
              <a:buFont typeface="Wingdings 2"/>
              <a:buChar char="□"/>
              <a:tabLst>
                <a:tab pos="1176655" algn="l"/>
              </a:tabLst>
            </a:pPr>
            <a:r>
              <a:rPr sz="2000" spc="-5" dirty="0">
                <a:latin typeface="Arial"/>
                <a:cs typeface="Arial"/>
              </a:rPr>
              <a:t>Limited Approver (e.g. approves TSDS Portal Requests only) </a:t>
            </a:r>
            <a:r>
              <a:rPr sz="2000" dirty="0">
                <a:latin typeface="Arial"/>
                <a:cs typeface="Arial"/>
              </a:rPr>
              <a:t>(5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days)*</a:t>
            </a:r>
            <a:endParaRPr sz="2000" dirty="0">
              <a:latin typeface="Arial"/>
              <a:cs typeface="Arial"/>
            </a:endParaRPr>
          </a:p>
          <a:p>
            <a:pPr marL="1176020" lvl="1" indent="-274320">
              <a:lnSpc>
                <a:spcPct val="100000"/>
              </a:lnSpc>
              <a:spcBef>
                <a:spcPts val="430"/>
              </a:spcBef>
              <a:buClr>
                <a:srgbClr val="0082C8"/>
              </a:buClr>
              <a:buSzPct val="67857"/>
              <a:buFont typeface="Wingdings 2"/>
              <a:buChar char="□"/>
              <a:tabLst>
                <a:tab pos="1176655" algn="l"/>
              </a:tabLst>
            </a:pPr>
            <a:r>
              <a:rPr sz="2000" spc="-5" dirty="0">
                <a:latin typeface="Arial"/>
                <a:cs typeface="Arial"/>
              </a:rPr>
              <a:t>Alternate Approver (e.g., approves all </a:t>
            </a:r>
            <a:r>
              <a:rPr sz="2000" dirty="0">
                <a:latin typeface="Arial"/>
                <a:cs typeface="Arial"/>
              </a:rPr>
              <a:t>org </a:t>
            </a:r>
            <a:r>
              <a:rPr sz="2000" spc="-5" dirty="0">
                <a:latin typeface="Arial"/>
                <a:cs typeface="Arial"/>
              </a:rPr>
              <a:t>request) </a:t>
            </a:r>
            <a:r>
              <a:rPr sz="2000" dirty="0">
                <a:latin typeface="Arial"/>
                <a:cs typeface="Arial"/>
              </a:rPr>
              <a:t>(5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days)*</a:t>
            </a:r>
            <a:endParaRPr sz="2000" dirty="0">
              <a:latin typeface="Arial"/>
              <a:cs typeface="Arial"/>
            </a:endParaRPr>
          </a:p>
          <a:p>
            <a:pPr marL="1176020" lvl="1" indent="-274320">
              <a:lnSpc>
                <a:spcPct val="100000"/>
              </a:lnSpc>
              <a:spcBef>
                <a:spcPts val="430"/>
              </a:spcBef>
              <a:buClr>
                <a:srgbClr val="0082C8"/>
              </a:buClr>
              <a:buSzPct val="67857"/>
              <a:buFont typeface="Wingdings 2"/>
              <a:buChar char="□"/>
              <a:tabLst>
                <a:tab pos="1176655" algn="l"/>
              </a:tabLst>
            </a:pPr>
            <a:r>
              <a:rPr sz="2000" spc="-5" dirty="0">
                <a:latin typeface="Arial"/>
                <a:cs typeface="Arial"/>
              </a:rPr>
              <a:t>Primary Approver (e.g. Exec. </a:t>
            </a:r>
            <a:r>
              <a:rPr sz="2000" spc="-20" dirty="0">
                <a:latin typeface="Arial"/>
                <a:cs typeface="Arial"/>
              </a:rPr>
              <a:t>Dir. </a:t>
            </a:r>
            <a:r>
              <a:rPr sz="2000" spc="-5" dirty="0">
                <a:latin typeface="Arial"/>
                <a:cs typeface="Arial"/>
              </a:rPr>
              <a:t>or Superintendent approves all </a:t>
            </a:r>
            <a:r>
              <a:rPr sz="2000" dirty="0">
                <a:latin typeface="Arial"/>
                <a:cs typeface="Arial"/>
              </a:rPr>
              <a:t>org </a:t>
            </a:r>
            <a:r>
              <a:rPr sz="2000" spc="-5" dirty="0">
                <a:latin typeface="Arial"/>
                <a:cs typeface="Arial"/>
              </a:rPr>
              <a:t>requests) </a:t>
            </a:r>
            <a:r>
              <a:rPr sz="2000" dirty="0">
                <a:latin typeface="Arial"/>
                <a:cs typeface="Arial"/>
              </a:rPr>
              <a:t>(5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days)</a:t>
            </a:r>
            <a:endParaRPr sz="2000" dirty="0">
              <a:latin typeface="Arial"/>
              <a:cs typeface="Arial"/>
            </a:endParaRPr>
          </a:p>
          <a:p>
            <a:pPr marL="855980" marR="302895" indent="-320040">
              <a:lnSpc>
                <a:spcPts val="1730"/>
              </a:lnSpc>
              <a:spcBef>
                <a:spcPts val="725"/>
              </a:spcBef>
              <a:buClr>
                <a:srgbClr val="F9A451"/>
              </a:buClr>
              <a:buSzPct val="59375"/>
              <a:buFont typeface="Wingdings"/>
              <a:buChar char=""/>
              <a:tabLst>
                <a:tab pos="855980" algn="l"/>
                <a:tab pos="856615" algn="l"/>
              </a:tabLst>
            </a:pPr>
            <a:r>
              <a:rPr sz="2400" spc="-5" dirty="0">
                <a:latin typeface="Arial"/>
                <a:cs typeface="Arial"/>
              </a:rPr>
              <a:t>Once requests are approved at the organization level, they are routed to the TEA  Service Approver for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approval</a:t>
            </a:r>
            <a:endParaRPr sz="2800" dirty="0">
              <a:latin typeface="Times New Roman"/>
              <a:cs typeface="Times New Roman"/>
            </a:endParaRPr>
          </a:p>
          <a:p>
            <a:pPr marL="535940">
              <a:lnSpc>
                <a:spcPct val="100000"/>
              </a:lnSpc>
              <a:spcBef>
                <a:spcPts val="1360"/>
              </a:spcBef>
            </a:pPr>
            <a:r>
              <a:rPr spc="-5" dirty="0">
                <a:latin typeface="Arial"/>
                <a:cs typeface="Arial"/>
              </a:rPr>
              <a:t>* </a:t>
            </a:r>
            <a:r>
              <a:rPr dirty="0">
                <a:latin typeface="Arial"/>
                <a:cs typeface="Arial"/>
              </a:rPr>
              <a:t>-</a:t>
            </a:r>
            <a:r>
              <a:rPr spc="-6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Optional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7AB60-6D6A-4238-B6FE-8BEF6B69AB7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738" y="392684"/>
            <a:ext cx="479806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Key Features</a:t>
            </a:r>
            <a:r>
              <a:rPr sz="4000" spc="-5" dirty="0"/>
              <a:t> 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691387" y="1621027"/>
            <a:ext cx="7973695" cy="407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1046480" indent="-320040">
              <a:lnSpc>
                <a:spcPct val="100000"/>
              </a:lnSpc>
              <a:spcBef>
                <a:spcPts val="100"/>
              </a:spcBef>
              <a:buClr>
                <a:srgbClr val="F9A451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spc="-5" dirty="0">
                <a:latin typeface="Arial"/>
                <a:cs typeface="Arial"/>
              </a:rPr>
              <a:t>New rules for suspending TEAL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user  </a:t>
            </a:r>
            <a:r>
              <a:rPr sz="3200" spc="-5" dirty="0">
                <a:latin typeface="Arial"/>
                <a:cs typeface="Arial"/>
              </a:rPr>
              <a:t>accounts </a:t>
            </a:r>
            <a:r>
              <a:rPr sz="3200" dirty="0">
                <a:latin typeface="Arial"/>
                <a:cs typeface="Arial"/>
              </a:rPr>
              <a:t>/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access</a:t>
            </a:r>
            <a:endParaRPr sz="3200">
              <a:latin typeface="Arial"/>
              <a:cs typeface="Arial"/>
            </a:endParaRPr>
          </a:p>
          <a:p>
            <a:pPr marL="652145" marR="1268730" lvl="1" indent="-274320">
              <a:lnSpc>
                <a:spcPct val="100000"/>
              </a:lnSpc>
              <a:spcBef>
                <a:spcPts val="595"/>
              </a:spcBef>
              <a:buClr>
                <a:srgbClr val="EF7A08"/>
              </a:buClr>
              <a:buFont typeface="Wingdings"/>
              <a:buChar char=""/>
              <a:tabLst>
                <a:tab pos="652780" algn="l"/>
              </a:tabLst>
            </a:pPr>
            <a:r>
              <a:rPr sz="3200" spc="-5" dirty="0">
                <a:latin typeface="Arial"/>
                <a:cs typeface="Arial"/>
              </a:rPr>
              <a:t>User accounts with no </a:t>
            </a:r>
            <a:r>
              <a:rPr sz="3200" spc="-10" dirty="0">
                <a:latin typeface="Arial"/>
                <a:cs typeface="Arial"/>
              </a:rPr>
              <a:t>application  </a:t>
            </a:r>
            <a:r>
              <a:rPr sz="3200" spc="-5" dirty="0">
                <a:latin typeface="Arial"/>
                <a:cs typeface="Arial"/>
              </a:rPr>
              <a:t>access suspended in 90 days,  </a:t>
            </a:r>
            <a:r>
              <a:rPr sz="3200" spc="-10" dirty="0">
                <a:latin typeface="Arial"/>
                <a:cs typeface="Arial"/>
              </a:rPr>
              <a:t>eventually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deleted</a:t>
            </a:r>
            <a:endParaRPr sz="3200">
              <a:latin typeface="Arial"/>
              <a:cs typeface="Arial"/>
            </a:endParaRPr>
          </a:p>
          <a:p>
            <a:pPr marL="652145" marR="5080" lvl="1" indent="-274320">
              <a:lnSpc>
                <a:spcPct val="100000"/>
              </a:lnSpc>
              <a:spcBef>
                <a:spcPts val="595"/>
              </a:spcBef>
              <a:buClr>
                <a:srgbClr val="EF7A08"/>
              </a:buClr>
              <a:buFont typeface="Wingdings"/>
              <a:buChar char=""/>
              <a:tabLst>
                <a:tab pos="652780" algn="l"/>
              </a:tabLst>
            </a:pPr>
            <a:r>
              <a:rPr sz="3200" spc="-5" dirty="0">
                <a:latin typeface="Arial"/>
                <a:cs typeface="Arial"/>
              </a:rPr>
              <a:t>User accounts with no </a:t>
            </a:r>
            <a:r>
              <a:rPr sz="3200" spc="-10" dirty="0">
                <a:latin typeface="Arial"/>
                <a:cs typeface="Arial"/>
              </a:rPr>
              <a:t>logon </a:t>
            </a:r>
            <a:r>
              <a:rPr sz="3200" spc="-5" dirty="0">
                <a:latin typeface="Arial"/>
                <a:cs typeface="Arial"/>
              </a:rPr>
              <a:t>activity  suspended after 18 </a:t>
            </a:r>
            <a:r>
              <a:rPr sz="3200" spc="-10" dirty="0">
                <a:latin typeface="Arial"/>
                <a:cs typeface="Arial"/>
              </a:rPr>
              <a:t>months then  eventually deleted (longer </a:t>
            </a:r>
            <a:r>
              <a:rPr sz="3200" spc="-5" dirty="0">
                <a:latin typeface="Arial"/>
                <a:cs typeface="Arial"/>
              </a:rPr>
              <a:t>for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Educators)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B0918-B6DC-42D5-AED9-DD01C848FDB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9938" y="392684"/>
            <a:ext cx="677926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Unique </a:t>
            </a:r>
            <a:r>
              <a:rPr sz="4000" spc="-5" dirty="0"/>
              <a:t>ID </a:t>
            </a:r>
            <a:r>
              <a:rPr sz="4000" spc="-10" dirty="0"/>
              <a:t>Lookup </a:t>
            </a:r>
            <a:r>
              <a:rPr sz="4000" spc="-5" dirty="0"/>
              <a:t>in</a:t>
            </a:r>
            <a:r>
              <a:rPr sz="4000" spc="-25" dirty="0"/>
              <a:t> </a:t>
            </a:r>
            <a:r>
              <a:rPr sz="4000" spc="-10" dirty="0"/>
              <a:t>TEAL</a:t>
            </a:r>
            <a:endParaRPr sz="4000" dirty="0"/>
          </a:p>
        </p:txBody>
      </p:sp>
      <p:sp>
        <p:nvSpPr>
          <p:cNvPr id="5" name="object 5"/>
          <p:cNvSpPr/>
          <p:nvPr/>
        </p:nvSpPr>
        <p:spPr>
          <a:xfrm>
            <a:off x="533400" y="1600200"/>
            <a:ext cx="8458199" cy="4885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1DA26-550F-4A8C-8D5E-A6AE87F9F9B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5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1616963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9938" y="392684"/>
            <a:ext cx="677926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Unique </a:t>
            </a:r>
            <a:r>
              <a:rPr sz="4000" spc="-5" dirty="0"/>
              <a:t>ID </a:t>
            </a:r>
            <a:r>
              <a:rPr sz="4000" spc="-10" dirty="0"/>
              <a:t>Lookup </a:t>
            </a:r>
            <a:r>
              <a:rPr sz="4000" spc="-5" dirty="0"/>
              <a:t>in</a:t>
            </a:r>
            <a:r>
              <a:rPr sz="4000" spc="-25" dirty="0"/>
              <a:t> </a:t>
            </a:r>
            <a:r>
              <a:rPr sz="4000" spc="-10" dirty="0"/>
              <a:t>TEAL</a:t>
            </a:r>
            <a:endParaRPr sz="4000" dirty="0"/>
          </a:p>
        </p:txBody>
      </p:sp>
      <p:sp>
        <p:nvSpPr>
          <p:cNvPr id="5" name="object 5"/>
          <p:cNvSpPr/>
          <p:nvPr/>
        </p:nvSpPr>
        <p:spPr>
          <a:xfrm>
            <a:off x="457200" y="1676400"/>
            <a:ext cx="8305799" cy="472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ED09-43F3-434D-838A-B8D2D830988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8939" y="4655820"/>
            <a:ext cx="2962275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00" b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0868" y="5835395"/>
            <a:ext cx="6109715" cy="37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7528" y="0"/>
            <a:ext cx="7586471" cy="45573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9908" y="0"/>
            <a:ext cx="7594600" cy="4569460"/>
          </a:xfrm>
          <a:custGeom>
            <a:avLst/>
            <a:gdLst/>
            <a:ahLst/>
            <a:cxnLst/>
            <a:rect l="l" t="t" r="r" b="b"/>
            <a:pathLst>
              <a:path w="7594600" h="4569460">
                <a:moveTo>
                  <a:pt x="7594092" y="4568952"/>
                </a:moveTo>
                <a:lnTo>
                  <a:pt x="0" y="4568952"/>
                </a:lnTo>
                <a:lnTo>
                  <a:pt x="0" y="0"/>
                </a:lnTo>
              </a:path>
            </a:pathLst>
          </a:custGeom>
          <a:ln w="15240">
            <a:solidFill>
              <a:srgbClr val="008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25F552-C557-4910-83DC-096BC733374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E6AA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</TotalTime>
  <Words>305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TEAL</vt:lpstr>
      <vt:lpstr>Requesting a TEAL User Account  (TEAL ID)</vt:lpstr>
      <vt:lpstr>TEAL Account Access and Approval Process</vt:lpstr>
      <vt:lpstr>Key Features </vt:lpstr>
      <vt:lpstr>Unique ID Lookup in TEAL</vt:lpstr>
      <vt:lpstr>Unique ID Lookup in TEAL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jcaven</dc:creator>
  <cp:lastModifiedBy>Diana E. Perez</cp:lastModifiedBy>
  <cp:revision>19</cp:revision>
  <dcterms:created xsi:type="dcterms:W3CDTF">2016-09-15T22:48:48Z</dcterms:created>
  <dcterms:modified xsi:type="dcterms:W3CDTF">2017-10-04T18:48:23Z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2015-05-06T00:00:00Z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2016-09-16T00:00:00Z</vt:filetime>
  </property>
</Properties>
</file>